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1" r:id="rId5"/>
  </p:sldMasterIdLst>
  <p:notesMasterIdLst>
    <p:notesMasterId r:id="rId17"/>
  </p:notesMasterIdLst>
  <p:sldIdLst>
    <p:sldId id="1004" r:id="rId6"/>
    <p:sldId id="995" r:id="rId7"/>
    <p:sldId id="993" r:id="rId8"/>
    <p:sldId id="1019" r:id="rId9"/>
    <p:sldId id="273" r:id="rId10"/>
    <p:sldId id="1009" r:id="rId11"/>
    <p:sldId id="1010" r:id="rId12"/>
    <p:sldId id="1043" r:id="rId13"/>
    <p:sldId id="1011" r:id="rId14"/>
    <p:sldId id="1017" r:id="rId15"/>
    <p:sldId id="974"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056" userDrawn="1">
          <p15:clr>
            <a:srgbClr val="A4A3A4"/>
          </p15:clr>
        </p15:guide>
        <p15:guide id="4" orient="horz" pos="672" userDrawn="1">
          <p15:clr>
            <a:srgbClr val="A4A3A4"/>
          </p15:clr>
        </p15:guide>
        <p15:guide id="5" orient="horz" pos="1632" userDrawn="1">
          <p15:clr>
            <a:srgbClr val="A4A3A4"/>
          </p15:clr>
        </p15:guide>
        <p15:guide id="6" orient="horz" pos="1728" userDrawn="1">
          <p15:clr>
            <a:srgbClr val="A4A3A4"/>
          </p15:clr>
        </p15:guide>
        <p15:guide id="7" orient="horz" pos="26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newton.Checker" initials="DN" lastIdx="2" clrIdx="6">
    <p:extLst>
      <p:ext uri="{19B8F6BF-5375-455C-9EA6-DF929625EA0E}">
        <p15:presenceInfo xmlns:p15="http://schemas.microsoft.com/office/powerpoint/2012/main" userId="dnewton.Checker" providerId="None"/>
      </p:ext>
    </p:extLst>
  </p:cmAuthor>
  <p:cmAuthor id="1" name="Arif Cekic" initials="AC" lastIdx="24" clrIdx="0">
    <p:extLst>
      <p:ext uri="{19B8F6BF-5375-455C-9EA6-DF929625EA0E}">
        <p15:presenceInfo xmlns:p15="http://schemas.microsoft.com/office/powerpoint/2012/main" userId="S::acekic@hntb.com::d057f1a3-0456-46f1-9d3f-e5ee7f783aee" providerId="AD"/>
      </p:ext>
    </p:extLst>
  </p:cmAuthor>
  <p:cmAuthor id="8" name="dnewton.Updater" initials="DN" lastIdx="1" clrIdx="7">
    <p:extLst>
      <p:ext uri="{19B8F6BF-5375-455C-9EA6-DF929625EA0E}">
        <p15:presenceInfo xmlns:p15="http://schemas.microsoft.com/office/powerpoint/2012/main" userId="dnewton.Updater" providerId="None"/>
      </p:ext>
    </p:extLst>
  </p:cmAuthor>
  <p:cmAuthor id="2" name="Michelle Cederberg" initials="MC" lastIdx="21" clrIdx="1">
    <p:extLst>
      <p:ext uri="{19B8F6BF-5375-455C-9EA6-DF929625EA0E}">
        <p15:presenceInfo xmlns:p15="http://schemas.microsoft.com/office/powerpoint/2012/main" userId="S::MCederberg@hntb.com::d799cdbe-0bb7-449b-a17b-2da7a5ac7f29" providerId="AD"/>
      </p:ext>
    </p:extLst>
  </p:cmAuthor>
  <p:cmAuthor id="3" name="Katie Ott Zehnder" initials="KOZ" lastIdx="1" clrIdx="2">
    <p:extLst>
      <p:ext uri="{19B8F6BF-5375-455C-9EA6-DF929625EA0E}">
        <p15:presenceInfo xmlns:p15="http://schemas.microsoft.com/office/powerpoint/2012/main" userId="S::Kzehnder@hntb.com::cd36fb6a-5acd-40a2-8ded-00e9c1085e41" providerId="AD"/>
      </p:ext>
    </p:extLst>
  </p:cmAuthor>
  <p:cmAuthor id="4" name="Diane Newton" initials="DN" lastIdx="39" clrIdx="3">
    <p:extLst>
      <p:ext uri="{19B8F6BF-5375-455C-9EA6-DF929625EA0E}">
        <p15:presenceInfo xmlns:p15="http://schemas.microsoft.com/office/powerpoint/2012/main" userId="S::dnewton@hntb.com::f23f2d66-e15e-4b25-b501-23535b4e1053" providerId="AD"/>
      </p:ext>
    </p:extLst>
  </p:cmAuthor>
  <p:cmAuthor id="5" name="Kaylee May" initials="KM" lastIdx="6" clrIdx="4">
    <p:extLst>
      <p:ext uri="{19B8F6BF-5375-455C-9EA6-DF929625EA0E}">
        <p15:presenceInfo xmlns:p15="http://schemas.microsoft.com/office/powerpoint/2012/main" userId="a7e11d881fd5f56f" providerId="Windows Live"/>
      </p:ext>
    </p:extLst>
  </p:cmAuthor>
  <p:cmAuthor id="6" name="Peter Flynn" initials="PF" lastIdx="8" clrIdx="5">
    <p:extLst>
      <p:ext uri="{19B8F6BF-5375-455C-9EA6-DF929625EA0E}">
        <p15:presenceInfo xmlns:p15="http://schemas.microsoft.com/office/powerpoint/2012/main" userId="S::prflynn@hntb.com::35efcc75-6b58-45cc-b0db-69245a865a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0000"/>
    <a:srgbClr val="70A333"/>
    <a:srgbClr val="003B5F"/>
    <a:srgbClr val="3755A9"/>
    <a:srgbClr val="FF0066"/>
    <a:srgbClr val="014A7F"/>
    <a:srgbClr val="2E75B6"/>
    <a:srgbClr val="79B8C1"/>
    <a:srgbClr val="E8C457"/>
    <a:srgbClr val="408E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59048" autoAdjust="0"/>
  </p:normalViewPr>
  <p:slideViewPr>
    <p:cSldViewPr snapToGrid="0">
      <p:cViewPr varScale="1">
        <p:scale>
          <a:sx n="72" d="100"/>
          <a:sy n="72" d="100"/>
        </p:scale>
        <p:origin x="2704" y="192"/>
      </p:cViewPr>
      <p:guideLst>
        <p:guide orient="horz" pos="2160"/>
        <p:guide pos="3840"/>
        <p:guide orient="horz" pos="1056"/>
        <p:guide orient="horz" pos="672"/>
        <p:guide orient="horz" pos="1632"/>
        <p:guide orient="horz" pos="1728"/>
        <p:guide orient="horz" pos="2688"/>
      </p:guideLst>
    </p:cSldViewPr>
  </p:slideViewPr>
  <p:notesTextViewPr>
    <p:cViewPr>
      <p:scale>
        <a:sx n="3" d="2"/>
        <a:sy n="3" d="2"/>
      </p:scale>
      <p:origin x="0" y="0"/>
    </p:cViewPr>
  </p:notesTextViewPr>
  <p:sorterViewPr>
    <p:cViewPr>
      <p:scale>
        <a:sx n="60" d="100"/>
        <a:sy n="60" d="100"/>
      </p:scale>
      <p:origin x="0" y="-2803"/>
    </p:cViewPr>
  </p:sorterViewPr>
  <p:notesViewPr>
    <p:cSldViewPr snapToGrid="0">
      <p:cViewPr varScale="1">
        <p:scale>
          <a:sx n="97" d="100"/>
          <a:sy n="97" d="100"/>
        </p:scale>
        <p:origin x="357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FDBBBC-D707-4CBB-B8EA-8BBB90730037}"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FD4E8C06-CE59-4FDA-B1D7-3BBF88F4EDDD}">
      <dgm:prSet phldrT="[Text]" custT="1"/>
      <dgm:spPr/>
      <dgm:t>
        <a:bodyPr/>
        <a:lstStyle/>
        <a:p>
          <a:r>
            <a:rPr lang="en-US" sz="1600" b="1" dirty="0"/>
            <a:t>2022-2023</a:t>
          </a:r>
        </a:p>
        <a:p>
          <a:r>
            <a:rPr lang="en-US" sz="1600" dirty="0"/>
            <a:t>Prioritization of preliminary sites</a:t>
          </a:r>
        </a:p>
      </dgm:t>
    </dgm:pt>
    <dgm:pt modelId="{336ED148-F1AF-43BB-BC56-EBA44C9EE1EC}" type="parTrans" cxnId="{D091A2BB-1EC7-4B27-A70C-C20D1EBB5DF5}">
      <dgm:prSet/>
      <dgm:spPr/>
      <dgm:t>
        <a:bodyPr/>
        <a:lstStyle/>
        <a:p>
          <a:endParaRPr lang="en-US"/>
        </a:p>
      </dgm:t>
    </dgm:pt>
    <dgm:pt modelId="{3998C9CC-65F8-4709-816E-84EE29897865}" type="sibTrans" cxnId="{D091A2BB-1EC7-4B27-A70C-C20D1EBB5DF5}">
      <dgm:prSet/>
      <dgm:spPr/>
      <dgm:t>
        <a:bodyPr/>
        <a:lstStyle/>
        <a:p>
          <a:endParaRPr lang="en-US"/>
        </a:p>
      </dgm:t>
    </dgm:pt>
    <dgm:pt modelId="{933B99D3-28DC-483A-B19C-C3BD2D7832A0}">
      <dgm:prSet phldrT="[Text]" custT="1"/>
      <dgm:spPr/>
      <dgm:t>
        <a:bodyPr/>
        <a:lstStyle/>
        <a:p>
          <a:r>
            <a:rPr lang="en-US" sz="1600" b="1" dirty="0"/>
            <a:t>2023-2024</a:t>
          </a:r>
        </a:p>
        <a:p>
          <a:r>
            <a:rPr lang="en-US" sz="1600" b="0" i="0" dirty="0"/>
            <a:t>Procurement of Phase 1 sites</a:t>
          </a:r>
        </a:p>
      </dgm:t>
    </dgm:pt>
    <dgm:pt modelId="{078D16BB-6FE0-4502-95A8-8C8A4E6E24D6}" type="parTrans" cxnId="{B739F182-E660-43CC-AE0B-6CC991A60870}">
      <dgm:prSet/>
      <dgm:spPr/>
      <dgm:t>
        <a:bodyPr/>
        <a:lstStyle/>
        <a:p>
          <a:endParaRPr lang="en-US"/>
        </a:p>
      </dgm:t>
    </dgm:pt>
    <dgm:pt modelId="{2FD9EED3-F06B-49DB-B469-0174982D5281}" type="sibTrans" cxnId="{B739F182-E660-43CC-AE0B-6CC991A60870}">
      <dgm:prSet/>
      <dgm:spPr/>
      <dgm:t>
        <a:bodyPr/>
        <a:lstStyle/>
        <a:p>
          <a:endParaRPr lang="en-US"/>
        </a:p>
      </dgm:t>
    </dgm:pt>
    <dgm:pt modelId="{B82609BF-5C30-4D44-81F4-9B923EE459EE}">
      <dgm:prSet phldrT="[Text]" custT="1"/>
      <dgm:spPr/>
      <dgm:t>
        <a:bodyPr/>
        <a:lstStyle/>
        <a:p>
          <a:r>
            <a:rPr lang="en-US" sz="1600" b="1" dirty="0"/>
            <a:t>2024-2025</a:t>
          </a:r>
        </a:p>
        <a:p>
          <a:r>
            <a:rPr lang="en-US" sz="1600" b="0" i="0" dirty="0"/>
            <a:t>1. Implementation of Phase 1 sites</a:t>
          </a:r>
        </a:p>
        <a:p>
          <a:r>
            <a:rPr lang="en-US" sz="1600" b="0" i="0" dirty="0"/>
            <a:t>2. Procurement of Phase 2 sites</a:t>
          </a:r>
        </a:p>
      </dgm:t>
    </dgm:pt>
    <dgm:pt modelId="{6FD665F3-208A-4B22-97AF-EB31829CFA55}" type="parTrans" cxnId="{F8BEE16E-73F4-42A9-A71E-F7CFEBDF45B6}">
      <dgm:prSet/>
      <dgm:spPr/>
      <dgm:t>
        <a:bodyPr/>
        <a:lstStyle/>
        <a:p>
          <a:endParaRPr lang="en-US"/>
        </a:p>
      </dgm:t>
    </dgm:pt>
    <dgm:pt modelId="{00F00734-9F12-4864-8280-73E2D13E277E}" type="sibTrans" cxnId="{F8BEE16E-73F4-42A9-A71E-F7CFEBDF45B6}">
      <dgm:prSet/>
      <dgm:spPr/>
      <dgm:t>
        <a:bodyPr/>
        <a:lstStyle/>
        <a:p>
          <a:endParaRPr lang="en-US"/>
        </a:p>
      </dgm:t>
    </dgm:pt>
    <dgm:pt modelId="{1CA6CAF4-78BF-4BCB-BFBF-123CE973CC9D}">
      <dgm:prSet phldrT="[Text]" custT="1"/>
      <dgm:spPr/>
      <dgm:t>
        <a:bodyPr/>
        <a:lstStyle/>
        <a:p>
          <a:r>
            <a:rPr lang="en-US" sz="1600" b="1" i="0" dirty="0"/>
            <a:t>2025 -2027</a:t>
          </a:r>
        </a:p>
        <a:p>
          <a:r>
            <a:rPr lang="en-US" sz="1600" b="0" i="0" dirty="0"/>
            <a:t>1. Implementation of Phase 2 sites</a:t>
          </a:r>
        </a:p>
        <a:p>
          <a:r>
            <a:rPr lang="en-US" sz="1600" b="0" i="0" dirty="0"/>
            <a:t>2. Procurement for Phase 3</a:t>
          </a:r>
        </a:p>
        <a:p>
          <a:r>
            <a:rPr lang="en-US" sz="1600" b="0" i="0" dirty="0"/>
            <a:t>3. Full build out of AFCs</a:t>
          </a:r>
        </a:p>
      </dgm:t>
    </dgm:pt>
    <dgm:pt modelId="{92D1D106-44C8-409A-B0F8-59E1DD3B6434}" type="parTrans" cxnId="{50388E6F-65BE-473C-9419-C79BBE40CBD5}">
      <dgm:prSet/>
      <dgm:spPr/>
      <dgm:t>
        <a:bodyPr/>
        <a:lstStyle/>
        <a:p>
          <a:endParaRPr lang="en-US"/>
        </a:p>
      </dgm:t>
    </dgm:pt>
    <dgm:pt modelId="{0E94ED15-0F24-4D36-B858-62D3C5B58BDA}" type="sibTrans" cxnId="{50388E6F-65BE-473C-9419-C79BBE40CBD5}">
      <dgm:prSet/>
      <dgm:spPr/>
      <dgm:t>
        <a:bodyPr/>
        <a:lstStyle/>
        <a:p>
          <a:endParaRPr lang="en-US"/>
        </a:p>
      </dgm:t>
    </dgm:pt>
    <dgm:pt modelId="{26A53A8E-5581-455A-8159-CFFAB87AC7D8}" type="pres">
      <dgm:prSet presAssocID="{A3FDBBBC-D707-4CBB-B8EA-8BBB90730037}" presName="Name0" presStyleCnt="0">
        <dgm:presLayoutVars>
          <dgm:dir/>
          <dgm:resizeHandles val="exact"/>
        </dgm:presLayoutVars>
      </dgm:prSet>
      <dgm:spPr/>
    </dgm:pt>
    <dgm:pt modelId="{14F8C43C-EE01-47AE-A18B-F1F5ACC66C06}" type="pres">
      <dgm:prSet presAssocID="{FD4E8C06-CE59-4FDA-B1D7-3BBF88F4EDDD}" presName="composite" presStyleCnt="0"/>
      <dgm:spPr/>
    </dgm:pt>
    <dgm:pt modelId="{65F9C6A4-953C-4E7A-A916-B9AF25EFD924}" type="pres">
      <dgm:prSet presAssocID="{FD4E8C06-CE59-4FDA-B1D7-3BBF88F4EDDD}" presName="bgChev" presStyleLbl="node1" presStyleIdx="0" presStyleCnt="4" custLinFactNeighborY="-52839"/>
      <dgm:spPr/>
    </dgm:pt>
    <dgm:pt modelId="{B0D83B6C-5FA7-4C6C-ACE8-DA3987F67202}" type="pres">
      <dgm:prSet presAssocID="{FD4E8C06-CE59-4FDA-B1D7-3BBF88F4EDDD}" presName="txNode" presStyleLbl="fgAcc1" presStyleIdx="0" presStyleCnt="4" custLinFactNeighborY="-29988">
        <dgm:presLayoutVars>
          <dgm:bulletEnabled val="1"/>
        </dgm:presLayoutVars>
      </dgm:prSet>
      <dgm:spPr/>
    </dgm:pt>
    <dgm:pt modelId="{AEC85C37-6AF1-4D82-99C3-37AE9813A6BB}" type="pres">
      <dgm:prSet presAssocID="{3998C9CC-65F8-4709-816E-84EE29897865}" presName="compositeSpace" presStyleCnt="0"/>
      <dgm:spPr/>
    </dgm:pt>
    <dgm:pt modelId="{3A680503-F794-46CD-9D6B-7DC3D19C0EDE}" type="pres">
      <dgm:prSet presAssocID="{933B99D3-28DC-483A-B19C-C3BD2D7832A0}" presName="composite" presStyleCnt="0"/>
      <dgm:spPr/>
    </dgm:pt>
    <dgm:pt modelId="{ABFBE9F5-740D-483A-9540-006CAD60F9C2}" type="pres">
      <dgm:prSet presAssocID="{933B99D3-28DC-483A-B19C-C3BD2D7832A0}" presName="bgChev" presStyleLbl="node1" presStyleIdx="1" presStyleCnt="4" custLinFactNeighborY="-52839"/>
      <dgm:spPr/>
    </dgm:pt>
    <dgm:pt modelId="{B90F181C-4A3E-4B87-8080-3B0A8A93F81D}" type="pres">
      <dgm:prSet presAssocID="{933B99D3-28DC-483A-B19C-C3BD2D7832A0}" presName="txNode" presStyleLbl="fgAcc1" presStyleIdx="1" presStyleCnt="4" custLinFactNeighborY="-29988">
        <dgm:presLayoutVars>
          <dgm:bulletEnabled val="1"/>
        </dgm:presLayoutVars>
      </dgm:prSet>
      <dgm:spPr/>
    </dgm:pt>
    <dgm:pt modelId="{2EDA6088-D9AE-4D8A-AA6A-BD71BC7C86E1}" type="pres">
      <dgm:prSet presAssocID="{2FD9EED3-F06B-49DB-B469-0174982D5281}" presName="compositeSpace" presStyleCnt="0"/>
      <dgm:spPr/>
    </dgm:pt>
    <dgm:pt modelId="{9E5E9FD4-C607-429C-B59F-9695EE961A58}" type="pres">
      <dgm:prSet presAssocID="{B82609BF-5C30-4D44-81F4-9B923EE459EE}" presName="composite" presStyleCnt="0"/>
      <dgm:spPr/>
    </dgm:pt>
    <dgm:pt modelId="{2E0BA426-FFB4-4838-9189-1606A29AF5F9}" type="pres">
      <dgm:prSet presAssocID="{B82609BF-5C30-4D44-81F4-9B923EE459EE}" presName="bgChev" presStyleLbl="node1" presStyleIdx="2" presStyleCnt="4" custLinFactNeighborY="-42843"/>
      <dgm:spPr/>
    </dgm:pt>
    <dgm:pt modelId="{1D7E0128-F1A0-4A52-BC63-9AC6DD1A4DFA}" type="pres">
      <dgm:prSet presAssocID="{B82609BF-5C30-4D44-81F4-9B923EE459EE}" presName="txNode" presStyleLbl="fgAcc1" presStyleIdx="2" presStyleCnt="4" custScaleY="153316" custLinFactNeighborX="-3376" custLinFactNeighborY="9013">
        <dgm:presLayoutVars>
          <dgm:bulletEnabled val="1"/>
        </dgm:presLayoutVars>
      </dgm:prSet>
      <dgm:spPr/>
    </dgm:pt>
    <dgm:pt modelId="{8E9C8DB7-5D5A-409A-ABE9-7CD88ED6D949}" type="pres">
      <dgm:prSet presAssocID="{00F00734-9F12-4864-8280-73E2D13E277E}" presName="compositeSpace" presStyleCnt="0"/>
      <dgm:spPr/>
    </dgm:pt>
    <dgm:pt modelId="{FB626AB2-1F54-4ECA-9EF6-CEC164877310}" type="pres">
      <dgm:prSet presAssocID="{1CA6CAF4-78BF-4BCB-BFBF-123CE973CC9D}" presName="composite" presStyleCnt="0"/>
      <dgm:spPr/>
    </dgm:pt>
    <dgm:pt modelId="{AB467AA8-6110-4C15-B778-C96DB320AE9C}" type="pres">
      <dgm:prSet presAssocID="{1CA6CAF4-78BF-4BCB-BFBF-123CE973CC9D}" presName="bgChev" presStyleLbl="node1" presStyleIdx="3" presStyleCnt="4" custLinFactNeighborY="-44271"/>
      <dgm:spPr/>
    </dgm:pt>
    <dgm:pt modelId="{452BC1D2-902B-435E-9FA2-206113EB0489}" type="pres">
      <dgm:prSet presAssocID="{1CA6CAF4-78BF-4BCB-BFBF-123CE973CC9D}" presName="txNode" presStyleLbl="fgAcc1" presStyleIdx="3" presStyleCnt="4" custScaleX="113108" custScaleY="198962" custLinFactNeighborX="-3013" custLinFactNeighborY="31165">
        <dgm:presLayoutVars>
          <dgm:bulletEnabled val="1"/>
        </dgm:presLayoutVars>
      </dgm:prSet>
      <dgm:spPr/>
    </dgm:pt>
  </dgm:ptLst>
  <dgm:cxnLst>
    <dgm:cxn modelId="{594B3D08-968A-4CC9-81D5-8CAD454B3F88}" type="presOf" srcId="{B82609BF-5C30-4D44-81F4-9B923EE459EE}" destId="{1D7E0128-F1A0-4A52-BC63-9AC6DD1A4DFA}" srcOrd="0" destOrd="0" presId="urn:microsoft.com/office/officeart/2005/8/layout/chevronAccent+Icon"/>
    <dgm:cxn modelId="{ADB74117-F5F7-4960-9DEB-47A84929E316}" type="presOf" srcId="{933B99D3-28DC-483A-B19C-C3BD2D7832A0}" destId="{B90F181C-4A3E-4B87-8080-3B0A8A93F81D}" srcOrd="0" destOrd="0" presId="urn:microsoft.com/office/officeart/2005/8/layout/chevronAccent+Icon"/>
    <dgm:cxn modelId="{ED54302D-6671-4125-9F03-D6AA306B09D4}" type="presOf" srcId="{A3FDBBBC-D707-4CBB-B8EA-8BBB90730037}" destId="{26A53A8E-5581-455A-8159-CFFAB87AC7D8}" srcOrd="0" destOrd="0" presId="urn:microsoft.com/office/officeart/2005/8/layout/chevronAccent+Icon"/>
    <dgm:cxn modelId="{130CC537-0806-4305-914C-13D51AAA4603}" type="presOf" srcId="{FD4E8C06-CE59-4FDA-B1D7-3BBF88F4EDDD}" destId="{B0D83B6C-5FA7-4C6C-ACE8-DA3987F67202}" srcOrd="0" destOrd="0" presId="urn:microsoft.com/office/officeart/2005/8/layout/chevronAccent+Icon"/>
    <dgm:cxn modelId="{F8BEE16E-73F4-42A9-A71E-F7CFEBDF45B6}" srcId="{A3FDBBBC-D707-4CBB-B8EA-8BBB90730037}" destId="{B82609BF-5C30-4D44-81F4-9B923EE459EE}" srcOrd="2" destOrd="0" parTransId="{6FD665F3-208A-4B22-97AF-EB31829CFA55}" sibTransId="{00F00734-9F12-4864-8280-73E2D13E277E}"/>
    <dgm:cxn modelId="{50388E6F-65BE-473C-9419-C79BBE40CBD5}" srcId="{A3FDBBBC-D707-4CBB-B8EA-8BBB90730037}" destId="{1CA6CAF4-78BF-4BCB-BFBF-123CE973CC9D}" srcOrd="3" destOrd="0" parTransId="{92D1D106-44C8-409A-B0F8-59E1DD3B6434}" sibTransId="{0E94ED15-0F24-4D36-B858-62D3C5B58BDA}"/>
    <dgm:cxn modelId="{B739F182-E660-43CC-AE0B-6CC991A60870}" srcId="{A3FDBBBC-D707-4CBB-B8EA-8BBB90730037}" destId="{933B99D3-28DC-483A-B19C-C3BD2D7832A0}" srcOrd="1" destOrd="0" parTransId="{078D16BB-6FE0-4502-95A8-8C8A4E6E24D6}" sibTransId="{2FD9EED3-F06B-49DB-B469-0174982D5281}"/>
    <dgm:cxn modelId="{A419A2A1-77EC-4D2D-B1DE-9A45651B3656}" type="presOf" srcId="{1CA6CAF4-78BF-4BCB-BFBF-123CE973CC9D}" destId="{452BC1D2-902B-435E-9FA2-206113EB0489}" srcOrd="0" destOrd="0" presId="urn:microsoft.com/office/officeart/2005/8/layout/chevronAccent+Icon"/>
    <dgm:cxn modelId="{D091A2BB-1EC7-4B27-A70C-C20D1EBB5DF5}" srcId="{A3FDBBBC-D707-4CBB-B8EA-8BBB90730037}" destId="{FD4E8C06-CE59-4FDA-B1D7-3BBF88F4EDDD}" srcOrd="0" destOrd="0" parTransId="{336ED148-F1AF-43BB-BC56-EBA44C9EE1EC}" sibTransId="{3998C9CC-65F8-4709-816E-84EE29897865}"/>
    <dgm:cxn modelId="{FFB6E674-65E0-4B2B-8053-EB193320BE2E}" type="presParOf" srcId="{26A53A8E-5581-455A-8159-CFFAB87AC7D8}" destId="{14F8C43C-EE01-47AE-A18B-F1F5ACC66C06}" srcOrd="0" destOrd="0" presId="urn:microsoft.com/office/officeart/2005/8/layout/chevronAccent+Icon"/>
    <dgm:cxn modelId="{E076081F-176F-43E5-85F1-4BE30BD96FDF}" type="presParOf" srcId="{14F8C43C-EE01-47AE-A18B-F1F5ACC66C06}" destId="{65F9C6A4-953C-4E7A-A916-B9AF25EFD924}" srcOrd="0" destOrd="0" presId="urn:microsoft.com/office/officeart/2005/8/layout/chevronAccent+Icon"/>
    <dgm:cxn modelId="{E30B7F3E-616E-4368-B560-1C837F172582}" type="presParOf" srcId="{14F8C43C-EE01-47AE-A18B-F1F5ACC66C06}" destId="{B0D83B6C-5FA7-4C6C-ACE8-DA3987F67202}" srcOrd="1" destOrd="0" presId="urn:microsoft.com/office/officeart/2005/8/layout/chevronAccent+Icon"/>
    <dgm:cxn modelId="{C5954B50-1C57-44B5-B097-598D81BDF4B0}" type="presParOf" srcId="{26A53A8E-5581-455A-8159-CFFAB87AC7D8}" destId="{AEC85C37-6AF1-4D82-99C3-37AE9813A6BB}" srcOrd="1" destOrd="0" presId="urn:microsoft.com/office/officeart/2005/8/layout/chevronAccent+Icon"/>
    <dgm:cxn modelId="{EA778B26-A43E-47F7-87EF-82975473A849}" type="presParOf" srcId="{26A53A8E-5581-455A-8159-CFFAB87AC7D8}" destId="{3A680503-F794-46CD-9D6B-7DC3D19C0EDE}" srcOrd="2" destOrd="0" presId="urn:microsoft.com/office/officeart/2005/8/layout/chevronAccent+Icon"/>
    <dgm:cxn modelId="{57E2A148-80C7-405C-8496-AA5D1F14FB20}" type="presParOf" srcId="{3A680503-F794-46CD-9D6B-7DC3D19C0EDE}" destId="{ABFBE9F5-740D-483A-9540-006CAD60F9C2}" srcOrd="0" destOrd="0" presId="urn:microsoft.com/office/officeart/2005/8/layout/chevronAccent+Icon"/>
    <dgm:cxn modelId="{4B4F8BAD-8B96-4E01-9D56-CF89BC59FAE1}" type="presParOf" srcId="{3A680503-F794-46CD-9D6B-7DC3D19C0EDE}" destId="{B90F181C-4A3E-4B87-8080-3B0A8A93F81D}" srcOrd="1" destOrd="0" presId="urn:microsoft.com/office/officeart/2005/8/layout/chevronAccent+Icon"/>
    <dgm:cxn modelId="{DB070ADE-A414-4492-9467-2F551DCE202E}" type="presParOf" srcId="{26A53A8E-5581-455A-8159-CFFAB87AC7D8}" destId="{2EDA6088-D9AE-4D8A-AA6A-BD71BC7C86E1}" srcOrd="3" destOrd="0" presId="urn:microsoft.com/office/officeart/2005/8/layout/chevronAccent+Icon"/>
    <dgm:cxn modelId="{02DF90E5-2B15-466E-ABAB-02D023F45B1A}" type="presParOf" srcId="{26A53A8E-5581-455A-8159-CFFAB87AC7D8}" destId="{9E5E9FD4-C607-429C-B59F-9695EE961A58}" srcOrd="4" destOrd="0" presId="urn:microsoft.com/office/officeart/2005/8/layout/chevronAccent+Icon"/>
    <dgm:cxn modelId="{32871E81-3053-4EDE-A074-CD2A808F4E73}" type="presParOf" srcId="{9E5E9FD4-C607-429C-B59F-9695EE961A58}" destId="{2E0BA426-FFB4-4838-9189-1606A29AF5F9}" srcOrd="0" destOrd="0" presId="urn:microsoft.com/office/officeart/2005/8/layout/chevronAccent+Icon"/>
    <dgm:cxn modelId="{A66DF3B3-0FDA-4E45-AE3B-767C76E2F0D3}" type="presParOf" srcId="{9E5E9FD4-C607-429C-B59F-9695EE961A58}" destId="{1D7E0128-F1A0-4A52-BC63-9AC6DD1A4DFA}" srcOrd="1" destOrd="0" presId="urn:microsoft.com/office/officeart/2005/8/layout/chevronAccent+Icon"/>
    <dgm:cxn modelId="{17C54A32-DDBC-4FD7-8534-E24E4AD661DE}" type="presParOf" srcId="{26A53A8E-5581-455A-8159-CFFAB87AC7D8}" destId="{8E9C8DB7-5D5A-409A-ABE9-7CD88ED6D949}" srcOrd="5" destOrd="0" presId="urn:microsoft.com/office/officeart/2005/8/layout/chevronAccent+Icon"/>
    <dgm:cxn modelId="{27608A31-0CE3-4AB5-B099-DAD18F00F553}" type="presParOf" srcId="{26A53A8E-5581-455A-8159-CFFAB87AC7D8}" destId="{FB626AB2-1F54-4ECA-9EF6-CEC164877310}" srcOrd="6" destOrd="0" presId="urn:microsoft.com/office/officeart/2005/8/layout/chevronAccent+Icon"/>
    <dgm:cxn modelId="{188D69EF-88F5-40FE-AFFC-92407E22BAB0}" type="presParOf" srcId="{FB626AB2-1F54-4ECA-9EF6-CEC164877310}" destId="{AB467AA8-6110-4C15-B778-C96DB320AE9C}" srcOrd="0" destOrd="0" presId="urn:microsoft.com/office/officeart/2005/8/layout/chevronAccent+Icon"/>
    <dgm:cxn modelId="{084A350A-19D7-4086-871B-234238F50DAE}" type="presParOf" srcId="{FB626AB2-1F54-4ECA-9EF6-CEC164877310}" destId="{452BC1D2-902B-435E-9FA2-206113EB0489}"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9C6A4-953C-4E7A-A916-B9AF25EFD924}">
      <dsp:nvSpPr>
        <dsp:cNvPr id="0" name=""/>
        <dsp:cNvSpPr/>
      </dsp:nvSpPr>
      <dsp:spPr>
        <a:xfrm>
          <a:off x="4841" y="1620564"/>
          <a:ext cx="2445525" cy="943973"/>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D83B6C-5FA7-4C6C-ACE8-DA3987F67202}">
      <dsp:nvSpPr>
        <dsp:cNvPr id="0" name=""/>
        <dsp:cNvSpPr/>
      </dsp:nvSpPr>
      <dsp:spPr>
        <a:xfrm>
          <a:off x="656981" y="2072264"/>
          <a:ext cx="2065110" cy="9439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2022-2023</a:t>
          </a:r>
        </a:p>
        <a:p>
          <a:pPr marL="0" lvl="0" indent="0" algn="ctr" defTabSz="711200">
            <a:lnSpc>
              <a:spcPct val="90000"/>
            </a:lnSpc>
            <a:spcBef>
              <a:spcPct val="0"/>
            </a:spcBef>
            <a:spcAft>
              <a:spcPct val="35000"/>
            </a:spcAft>
            <a:buNone/>
          </a:pPr>
          <a:r>
            <a:rPr lang="en-US" sz="1600" kern="1200" dirty="0"/>
            <a:t>Prioritization of preliminary sites</a:t>
          </a:r>
        </a:p>
      </dsp:txBody>
      <dsp:txXfrm>
        <a:off x="684629" y="2099912"/>
        <a:ext cx="2009814" cy="888677"/>
      </dsp:txXfrm>
    </dsp:sp>
    <dsp:sp modelId="{ABFBE9F5-740D-483A-9540-006CAD60F9C2}">
      <dsp:nvSpPr>
        <dsp:cNvPr id="0" name=""/>
        <dsp:cNvSpPr/>
      </dsp:nvSpPr>
      <dsp:spPr>
        <a:xfrm>
          <a:off x="2798175" y="1620564"/>
          <a:ext cx="2445525" cy="943973"/>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0F181C-4A3E-4B87-8080-3B0A8A93F81D}">
      <dsp:nvSpPr>
        <dsp:cNvPr id="0" name=""/>
        <dsp:cNvSpPr/>
      </dsp:nvSpPr>
      <dsp:spPr>
        <a:xfrm>
          <a:off x="3450315" y="2072264"/>
          <a:ext cx="2065110" cy="9439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2023-2024</a:t>
          </a:r>
        </a:p>
        <a:p>
          <a:pPr marL="0" lvl="0" indent="0" algn="ctr" defTabSz="711200">
            <a:lnSpc>
              <a:spcPct val="90000"/>
            </a:lnSpc>
            <a:spcBef>
              <a:spcPct val="0"/>
            </a:spcBef>
            <a:spcAft>
              <a:spcPct val="35000"/>
            </a:spcAft>
            <a:buNone/>
          </a:pPr>
          <a:r>
            <a:rPr lang="en-US" sz="1600" b="0" i="0" kern="1200" dirty="0"/>
            <a:t>Procurement of Phase 1 sites</a:t>
          </a:r>
        </a:p>
      </dsp:txBody>
      <dsp:txXfrm>
        <a:off x="3477963" y="2099912"/>
        <a:ext cx="2009814" cy="888677"/>
      </dsp:txXfrm>
    </dsp:sp>
    <dsp:sp modelId="{2E0BA426-FFB4-4838-9189-1606A29AF5F9}">
      <dsp:nvSpPr>
        <dsp:cNvPr id="0" name=""/>
        <dsp:cNvSpPr/>
      </dsp:nvSpPr>
      <dsp:spPr>
        <a:xfrm>
          <a:off x="5591509" y="1596927"/>
          <a:ext cx="2445525" cy="943973"/>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7E0128-F1A0-4A52-BC63-9AC6DD1A4DFA}">
      <dsp:nvSpPr>
        <dsp:cNvPr id="0" name=""/>
        <dsp:cNvSpPr/>
      </dsp:nvSpPr>
      <dsp:spPr>
        <a:xfrm>
          <a:off x="6173931" y="2070782"/>
          <a:ext cx="2065110" cy="14472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2024-2025</a:t>
          </a:r>
        </a:p>
        <a:p>
          <a:pPr marL="0" lvl="0" indent="0" algn="ctr" defTabSz="711200">
            <a:lnSpc>
              <a:spcPct val="90000"/>
            </a:lnSpc>
            <a:spcBef>
              <a:spcPct val="0"/>
            </a:spcBef>
            <a:spcAft>
              <a:spcPct val="35000"/>
            </a:spcAft>
            <a:buNone/>
          </a:pPr>
          <a:r>
            <a:rPr lang="en-US" sz="1600" b="0" i="0" kern="1200" dirty="0"/>
            <a:t>1. Implementation of Phase 1 sites</a:t>
          </a:r>
        </a:p>
        <a:p>
          <a:pPr marL="0" lvl="0" indent="0" algn="ctr" defTabSz="711200">
            <a:lnSpc>
              <a:spcPct val="90000"/>
            </a:lnSpc>
            <a:spcBef>
              <a:spcPct val="0"/>
            </a:spcBef>
            <a:spcAft>
              <a:spcPct val="35000"/>
            </a:spcAft>
            <a:buNone/>
          </a:pPr>
          <a:r>
            <a:rPr lang="en-US" sz="1600" b="0" i="0" kern="1200" dirty="0"/>
            <a:t>2. Procurement of Phase 2 sites</a:t>
          </a:r>
        </a:p>
      </dsp:txBody>
      <dsp:txXfrm>
        <a:off x="6216320" y="2113171"/>
        <a:ext cx="1980332" cy="1362483"/>
      </dsp:txXfrm>
    </dsp:sp>
    <dsp:sp modelId="{AB467AA8-6110-4C15-B778-C96DB320AE9C}">
      <dsp:nvSpPr>
        <dsp:cNvPr id="0" name=""/>
        <dsp:cNvSpPr/>
      </dsp:nvSpPr>
      <dsp:spPr>
        <a:xfrm>
          <a:off x="8384843" y="1583447"/>
          <a:ext cx="2445525" cy="943973"/>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2BC1D2-902B-435E-9FA2-206113EB0489}">
      <dsp:nvSpPr>
        <dsp:cNvPr id="0" name=""/>
        <dsp:cNvSpPr/>
      </dsp:nvSpPr>
      <dsp:spPr>
        <a:xfrm>
          <a:off x="8839414" y="2064448"/>
          <a:ext cx="2335805" cy="18781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i="0" kern="1200" dirty="0"/>
            <a:t>2025 -2027</a:t>
          </a:r>
        </a:p>
        <a:p>
          <a:pPr marL="0" lvl="0" indent="0" algn="ctr" defTabSz="711200">
            <a:lnSpc>
              <a:spcPct val="90000"/>
            </a:lnSpc>
            <a:spcBef>
              <a:spcPct val="0"/>
            </a:spcBef>
            <a:spcAft>
              <a:spcPct val="35000"/>
            </a:spcAft>
            <a:buNone/>
          </a:pPr>
          <a:r>
            <a:rPr lang="en-US" sz="1600" b="0" i="0" kern="1200" dirty="0"/>
            <a:t>1. Implementation of Phase 2 sites</a:t>
          </a:r>
        </a:p>
        <a:p>
          <a:pPr marL="0" lvl="0" indent="0" algn="ctr" defTabSz="711200">
            <a:lnSpc>
              <a:spcPct val="90000"/>
            </a:lnSpc>
            <a:spcBef>
              <a:spcPct val="0"/>
            </a:spcBef>
            <a:spcAft>
              <a:spcPct val="35000"/>
            </a:spcAft>
            <a:buNone/>
          </a:pPr>
          <a:r>
            <a:rPr lang="en-US" sz="1600" b="0" i="0" kern="1200" dirty="0"/>
            <a:t>2. Procurement for Phase 3</a:t>
          </a:r>
        </a:p>
        <a:p>
          <a:pPr marL="0" lvl="0" indent="0" algn="ctr" defTabSz="711200">
            <a:lnSpc>
              <a:spcPct val="90000"/>
            </a:lnSpc>
            <a:spcBef>
              <a:spcPct val="0"/>
            </a:spcBef>
            <a:spcAft>
              <a:spcPct val="35000"/>
            </a:spcAft>
            <a:buNone/>
          </a:pPr>
          <a:r>
            <a:rPr lang="en-US" sz="1600" b="0" i="0" kern="1200" dirty="0"/>
            <a:t>3. Full build out of AFCs</a:t>
          </a:r>
        </a:p>
      </dsp:txBody>
      <dsp:txXfrm>
        <a:off x="8894423" y="2119457"/>
        <a:ext cx="2225787" cy="1768129"/>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FC4F37F-473E-42E1-8EFA-6395CDD04127}" type="datetimeFigureOut">
              <a:rPr lang="en-US" smtClean="0"/>
              <a:t>10/17/22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A36B135-90B3-4F4E-80DD-A4C09B6E01E4}" type="slidenum">
              <a:rPr lang="en-US" smtClean="0"/>
              <a:t>‹#›</a:t>
            </a:fld>
            <a:endParaRPr lang="en-US"/>
          </a:p>
        </p:txBody>
      </p:sp>
    </p:spTree>
    <p:extLst>
      <p:ext uri="{BB962C8B-B14F-4D97-AF65-F5344CB8AC3E}">
        <p14:creationId xmlns:p14="http://schemas.microsoft.com/office/powerpoint/2010/main" val="1583703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BA36B135-90B3-4F4E-80DD-A4C09B6E01E4}"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76313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FAQs has been how and when INDOT will handle the procurement of and distribution of funds.</a:t>
            </a:r>
          </a:p>
          <a:p>
            <a:endParaRPr lang="en-US" dirty="0"/>
          </a:p>
          <a:p>
            <a:r>
              <a:rPr lang="en-US" dirty="0"/>
              <a:t>Formula funding will be allocated to INDOT incrementally – each year of the five year program. INDOT is anticipating using a competitive procurement process that will be repeated incrementally over the five years. It is likely that each procurement will contain multiple sites although the groupings and prioritization is still in the planning stages.</a:t>
            </a:r>
          </a:p>
          <a:p>
            <a:endParaRPr lang="en-US" dirty="0"/>
          </a:p>
          <a:p>
            <a:r>
              <a:rPr lang="en-US" dirty="0"/>
              <a:t>From a timeframe perspective, INDOT will complete this additional planning work over the next year. Procurement of the sites is tentatively slated to begin in 2023 with the Phase 1 sites. In 2024 – 2025 while Phase 1 sites are implemented, procurement of Phase 2 sites will begin. Finally, from 2025-2027, implementation of Phase 2 sites will begin while procurement for Phase 3 sites begins. Ideally, all sites are procured and implemented within  the five years.</a:t>
            </a:r>
          </a:p>
          <a:p>
            <a:endParaRPr lang="en-US" dirty="0"/>
          </a:p>
          <a:p>
            <a:r>
              <a:rPr lang="en-US" dirty="0"/>
              <a:t>Note that specific number of phases is still TBD and these timeframes are approximate.</a:t>
            </a:r>
          </a:p>
        </p:txBody>
      </p:sp>
      <p:sp>
        <p:nvSpPr>
          <p:cNvPr id="4" name="Slide Number Placeholder 3"/>
          <p:cNvSpPr>
            <a:spLocks noGrp="1"/>
          </p:cNvSpPr>
          <p:nvPr>
            <p:ph type="sldNum" sz="quarter" idx="5"/>
          </p:nvPr>
        </p:nvSpPr>
        <p:spPr/>
        <p:txBody>
          <a:bodyPr/>
          <a:lstStyle/>
          <a:p>
            <a:fld id="{BA36B135-90B3-4F4E-80DD-A4C09B6E01E4}" type="slidenum">
              <a:rPr lang="en-US" smtClean="0"/>
              <a:t>10</a:t>
            </a:fld>
            <a:endParaRPr lang="en-US"/>
          </a:p>
        </p:txBody>
      </p:sp>
    </p:spTree>
    <p:extLst>
      <p:ext uri="{BB962C8B-B14F-4D97-AF65-F5344CB8AC3E}">
        <p14:creationId xmlns:p14="http://schemas.microsoft.com/office/powerpoint/2010/main" val="4276172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A36B135-90B3-4F4E-80DD-A4C09B6E01E4}" type="slidenum">
              <a:rPr lang="en-US" smtClean="0"/>
              <a:t>11</a:t>
            </a:fld>
            <a:endParaRPr lang="en-US"/>
          </a:p>
        </p:txBody>
      </p:sp>
    </p:spTree>
    <p:extLst>
      <p:ext uri="{BB962C8B-B14F-4D97-AF65-F5344CB8AC3E}">
        <p14:creationId xmlns:p14="http://schemas.microsoft.com/office/powerpoint/2010/main" val="511617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NEVI? National Electric Vehicle Infrastructure. </a:t>
            </a:r>
          </a:p>
          <a:p>
            <a:r>
              <a:rPr lang="en-US" dirty="0"/>
              <a:t>Created by November 2021 passage of the BIL</a:t>
            </a:r>
          </a:p>
          <a:p>
            <a:r>
              <a:rPr lang="en-US" dirty="0"/>
              <a:t>Goal: to create a national network of 500,000 EV chargers by 2030</a:t>
            </a:r>
          </a:p>
          <a:p>
            <a:r>
              <a:rPr lang="en-US" dirty="0"/>
              <a:t>Key guidelines:</a:t>
            </a:r>
          </a:p>
          <a:p>
            <a:pPr marL="228600" indent="-228600">
              <a:buAutoNum type="arabicPeriod"/>
            </a:pPr>
            <a:r>
              <a:rPr lang="en-US" dirty="0"/>
              <a:t>prioritizes funding along an AFC (which is an FHWA-designated highway segment that has infrastructure (or plans for it) that support alternative fuel options.</a:t>
            </a:r>
          </a:p>
          <a:p>
            <a:pPr marL="228600" indent="-228600">
              <a:buAutoNum type="arabicPeriod"/>
            </a:pPr>
            <a:r>
              <a:rPr lang="en-US" dirty="0"/>
              <a:t>Provides minimum standards for EV charging stations</a:t>
            </a:r>
          </a:p>
          <a:p>
            <a:pPr marL="228600" indent="-228600">
              <a:buAutoNum type="arabicPeriod"/>
            </a:pPr>
            <a:r>
              <a:rPr lang="en-US" dirty="0"/>
              <a:t>Requires compliance with Justice 40</a:t>
            </a:r>
          </a:p>
          <a:p>
            <a:endParaRPr lang="en-US" dirty="0"/>
          </a:p>
          <a:p>
            <a:r>
              <a:rPr lang="en-US" dirty="0"/>
              <a:t>NEVI program contains both formula (guaranteed) funding (about $5B over 5 years) and discretionary (competitive) (about $2.5B over 5 years) </a:t>
            </a:r>
          </a:p>
          <a:p>
            <a:endParaRPr lang="en-US" dirty="0"/>
          </a:p>
          <a:p>
            <a:r>
              <a:rPr lang="en-US" dirty="0"/>
              <a:t>Indiana’s formula funding under NEVI is just under $100M over five years.</a:t>
            </a:r>
          </a:p>
          <a:p>
            <a:endParaRPr lang="en-US" dirty="0"/>
          </a:p>
          <a:p>
            <a:r>
              <a:rPr lang="en-US" dirty="0"/>
              <a:t>Under NEVI guidance, states could nominate additional AFCS (these nominations were due May 13). States are also required to submit a statewide implementation plan that is due Aug 1. FHWA will review and approve the plans by Sept 30 to release the formula funding to the states.</a:t>
            </a:r>
          </a:p>
          <a:p>
            <a:endParaRPr lang="en-US" dirty="0"/>
          </a:p>
          <a:p>
            <a:r>
              <a:rPr lang="en-US" dirty="0"/>
              <a:t>This slide summarizes some of the key NEVI guidelines for EV charging stations. These include:</a:t>
            </a:r>
          </a:p>
          <a:p>
            <a:pPr marL="228600" indent="-228600">
              <a:buAutoNum type="arabicPeriod"/>
            </a:pPr>
            <a:r>
              <a:rPr lang="en-US" dirty="0"/>
              <a:t>EV charging stations must be located every 50 mi along the interstate</a:t>
            </a:r>
          </a:p>
          <a:p>
            <a:pPr marL="228600" indent="-228600">
              <a:buAutoNum type="arabicPeriod"/>
            </a:pPr>
            <a:r>
              <a:rPr lang="en-US" dirty="0"/>
              <a:t>Stations must be within 1 mile of the interstate</a:t>
            </a:r>
          </a:p>
          <a:p>
            <a:pPr marL="228600" indent="-228600">
              <a:buAutoNum type="arabicPeriod"/>
            </a:pPr>
            <a:r>
              <a:rPr lang="en-US" dirty="0"/>
              <a:t>Each station must provide a minimum of 4 plugs/ports, each providing 150kW of power through a DC power source (DC provides more consistent voltage as opposed to AC)</a:t>
            </a:r>
          </a:p>
          <a:p>
            <a:pPr marL="228600" indent="-228600">
              <a:buAutoNum type="arabicPeriod"/>
            </a:pPr>
            <a:r>
              <a:rPr lang="en-US" dirty="0"/>
              <a:t>Rest areas are NOT eligible locations</a:t>
            </a:r>
          </a:p>
          <a:p>
            <a:pPr marL="228600" indent="-228600">
              <a:buAutoNum type="arabicPeriod"/>
            </a:pPr>
            <a:r>
              <a:rPr lang="en-US" dirty="0"/>
              <a:t>States are allowed to contract with private entities for installation, operations and maintenance of EV charging stations/</a:t>
            </a:r>
          </a:p>
          <a:p>
            <a:endParaRPr lang="en-US" dirty="0"/>
          </a:p>
        </p:txBody>
      </p:sp>
      <p:sp>
        <p:nvSpPr>
          <p:cNvPr id="4" name="Slide Number Placeholder 3"/>
          <p:cNvSpPr>
            <a:spLocks noGrp="1"/>
          </p:cNvSpPr>
          <p:nvPr>
            <p:ph type="sldNum" sz="quarter" idx="5"/>
          </p:nvPr>
        </p:nvSpPr>
        <p:spPr/>
        <p:txBody>
          <a:bodyPr/>
          <a:lstStyle/>
          <a:p>
            <a:fld id="{BA36B135-90B3-4F4E-80DD-A4C09B6E01E4}" type="slidenum">
              <a:rPr lang="en-US" smtClean="0"/>
              <a:t>2</a:t>
            </a:fld>
            <a:endParaRPr lang="en-US"/>
          </a:p>
        </p:txBody>
      </p:sp>
    </p:spTree>
    <p:extLst>
      <p:ext uri="{BB962C8B-B14F-4D97-AF65-F5344CB8AC3E}">
        <p14:creationId xmlns:p14="http://schemas.microsoft.com/office/powerpoint/2010/main" val="774207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 NEVI guidance is prescriptive about the state plan, specifying these fourteen sections. This specificity ensures minimum requirements are met. </a:t>
            </a:r>
          </a:p>
          <a:p>
            <a:r>
              <a:rPr lang="en-US" dirty="0"/>
              <a:t>Initial sections discuss the state’s approach to building out the plan, specifically how they coordinated with other state agencies, and the public and private sectors, including disadvantaged and underserved areas.</a:t>
            </a:r>
          </a:p>
          <a:p>
            <a:endParaRPr lang="en-US" dirty="0"/>
          </a:p>
          <a:p>
            <a:r>
              <a:rPr lang="en-US" dirty="0"/>
              <a:t>Sections 6-8 provide details around how services and support will be procured and what implementation looks like in terms of locations for planned infrastructure. </a:t>
            </a:r>
          </a:p>
          <a:p>
            <a:endParaRPr lang="en-US" dirty="0"/>
          </a:p>
          <a:p>
            <a:r>
              <a:rPr lang="en-US" dirty="0"/>
              <a:t>Sections 9-12 ensure requirements around relevant civil rights laws such as Title 6 and ADA as well as Justice 40 are met, in addition to states laying out the approach for ensuring the training, experience and diversity of the workforce involved in installing and maintaining the EV charging infrastructure. </a:t>
            </a:r>
          </a:p>
          <a:p>
            <a:endParaRPr lang="en-US" dirty="0"/>
          </a:p>
          <a:p>
            <a:r>
              <a:rPr lang="en-US" dirty="0"/>
              <a:t>Cybersecurity details how customer’s personal information is protected while they use charging stations, and program evaluation describes the data collection and methodology to ensure goals are measured and met.</a:t>
            </a:r>
          </a:p>
        </p:txBody>
      </p:sp>
      <p:sp>
        <p:nvSpPr>
          <p:cNvPr id="4" name="Slide Number Placeholder 3"/>
          <p:cNvSpPr>
            <a:spLocks noGrp="1"/>
          </p:cNvSpPr>
          <p:nvPr>
            <p:ph type="sldNum" sz="quarter" idx="5"/>
          </p:nvPr>
        </p:nvSpPr>
        <p:spPr/>
        <p:txBody>
          <a:bodyPr/>
          <a:lstStyle/>
          <a:p>
            <a:fld id="{BA36B135-90B3-4F4E-80DD-A4C09B6E01E4}" type="slidenum">
              <a:rPr lang="en-US" smtClean="0"/>
              <a:t>3</a:t>
            </a:fld>
            <a:endParaRPr lang="en-US" dirty="0"/>
          </a:p>
        </p:txBody>
      </p:sp>
    </p:spTree>
    <p:extLst>
      <p:ext uri="{BB962C8B-B14F-4D97-AF65-F5344CB8AC3E}">
        <p14:creationId xmlns:p14="http://schemas.microsoft.com/office/powerpoint/2010/main" val="3863166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 NEVI guidance requires at least one quantifiable goal. Of the goals I presented on the previous slide, INDOT is proposing five potential measures that align with two of the goals/</a:t>
            </a:r>
          </a:p>
          <a:p>
            <a:endParaRPr lang="en-US" dirty="0"/>
          </a:p>
          <a:p>
            <a:pPr marL="228600" indent="-228600">
              <a:buAutoNum type="arabicPeriod"/>
            </a:pPr>
            <a:r>
              <a:rPr lang="en-US" dirty="0"/>
              <a:t>Reduce range anxiety:</a:t>
            </a:r>
          </a:p>
          <a:p>
            <a:pPr marL="685800" lvl="1" indent="-228600">
              <a:buAutoNum type="arabicPeriod"/>
            </a:pPr>
            <a:r>
              <a:rPr lang="en-US" dirty="0"/>
              <a:t>Ensure all 50 mile gaps along the AFCs are filled</a:t>
            </a:r>
          </a:p>
          <a:p>
            <a:pPr marL="685800" lvl="1" indent="-228600">
              <a:buAutoNum type="arabicPeriod"/>
            </a:pPr>
            <a:r>
              <a:rPr lang="en-US" dirty="0"/>
              <a:t>Ensure all of Indiana’s residents are within a certain number of miles of a charging station. Current math looks like this is less than 50 miles (as you will see in a few </a:t>
            </a:r>
            <a:r>
              <a:rPr lang="en-US" dirty="0" err="1"/>
              <a:t>sildes</a:t>
            </a:r>
            <a:r>
              <a:rPr lang="en-US" dirty="0"/>
              <a:t>)</a:t>
            </a:r>
          </a:p>
          <a:p>
            <a:pPr marL="228600" indent="-228600">
              <a:buAutoNum type="arabicPeriod"/>
            </a:pPr>
            <a:r>
              <a:rPr lang="en-US" dirty="0"/>
              <a:t>Create robust and reliable charging infrastructure:</a:t>
            </a:r>
          </a:p>
          <a:p>
            <a:pPr marL="685800" lvl="1" indent="-228600">
              <a:buAutoNum type="arabicPeriod"/>
            </a:pPr>
            <a:r>
              <a:rPr lang="en-US" dirty="0"/>
              <a:t>We will measure the number of sites</a:t>
            </a:r>
          </a:p>
          <a:p>
            <a:pPr marL="685800" lvl="1" indent="-228600">
              <a:buAutoNum type="arabicPeriod"/>
            </a:pPr>
            <a:r>
              <a:rPr lang="en-US" dirty="0"/>
              <a:t>The total number of ports</a:t>
            </a:r>
          </a:p>
          <a:p>
            <a:pPr marL="685800" lvl="1" indent="-228600">
              <a:buAutoNum type="arabicPeriod"/>
            </a:pPr>
            <a:r>
              <a:rPr lang="en-US" dirty="0"/>
              <a:t>Up time of ports at stations</a:t>
            </a:r>
          </a:p>
          <a:p>
            <a:pPr lvl="1"/>
            <a:r>
              <a:rPr lang="en-US" dirty="0"/>
              <a:t>It is likely these measures will be adapted to set specific targets over the next five years, but this is still in development.</a:t>
            </a:r>
          </a:p>
        </p:txBody>
      </p:sp>
      <p:sp>
        <p:nvSpPr>
          <p:cNvPr id="4" name="Slide Number Placeholder 3"/>
          <p:cNvSpPr>
            <a:spLocks noGrp="1"/>
          </p:cNvSpPr>
          <p:nvPr>
            <p:ph type="sldNum" sz="quarter" idx="5"/>
          </p:nvPr>
        </p:nvSpPr>
        <p:spPr/>
        <p:txBody>
          <a:bodyPr/>
          <a:lstStyle/>
          <a:p>
            <a:fld id="{BA36B135-90B3-4F4E-80DD-A4C09B6E01E4}" type="slidenum">
              <a:rPr lang="en-US" smtClean="0"/>
              <a:t>4</a:t>
            </a:fld>
            <a:endParaRPr lang="en-US" dirty="0"/>
          </a:p>
        </p:txBody>
      </p:sp>
    </p:spTree>
    <p:extLst>
      <p:ext uri="{BB962C8B-B14F-4D97-AF65-F5344CB8AC3E}">
        <p14:creationId xmlns:p14="http://schemas.microsoft.com/office/powerpoint/2010/main" val="2587447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date, the following outreach has been conducted.</a:t>
            </a:r>
          </a:p>
          <a:p>
            <a:endParaRPr lang="en-US" dirty="0"/>
          </a:p>
          <a:p>
            <a:r>
              <a:rPr lang="en-US" dirty="0"/>
              <a:t>The Indiana Department of Transportation and the Indiana Office of Energy Development released an RFI which closed on April 29, collecting comments and data for consideration in the drafting of the State EV Implementation Plan. INDOT received over 40 responses which are currently being reviewed. We expect an overview of the RFI responses to be made public by mid July.</a:t>
            </a:r>
          </a:p>
          <a:p>
            <a:endParaRPr lang="en-US" b="1" dirty="0">
              <a:solidFill>
                <a:srgbClr val="FF0000"/>
              </a:solidFill>
            </a:endParaRPr>
          </a:p>
          <a:p>
            <a:r>
              <a:rPr lang="en-US" b="0" dirty="0">
                <a:solidFill>
                  <a:srgbClr val="FF0000"/>
                </a:solidFill>
              </a:rPr>
              <a:t>On May 11 INDOT held a Virtual open house webinar introducing the NEVI program and outlining the strategy behind the plan development and public engagement. The webinar slides and recording are linked on this slide and available on the INDOT NEVI program web page. </a:t>
            </a:r>
          </a:p>
          <a:p>
            <a:endParaRPr lang="en-US" b="0" dirty="0">
              <a:solidFill>
                <a:srgbClr val="FF0000"/>
              </a:solidFill>
            </a:endParaRPr>
          </a:p>
          <a:p>
            <a:pPr defTabSz="924641">
              <a:defRPr/>
            </a:pPr>
            <a:r>
              <a:rPr lang="en-US" b="0" dirty="0"/>
              <a:t>An online public survey was released and closed May 27 to gather direct feedback from stakeholders. We received over 2,200 responses with the majority coming from community members.</a:t>
            </a:r>
          </a:p>
          <a:p>
            <a:pPr defTabSz="924641">
              <a:defRPr/>
            </a:pPr>
            <a:endParaRPr lang="en-US" dirty="0"/>
          </a:p>
          <a:p>
            <a:r>
              <a:rPr lang="en-US" dirty="0"/>
              <a:t>A questionnaire was developed to gather vital information from Indiana’s Utility groups relating to funding and incentives, site installation and connection, equity and environmental justice, energy generation, and strategic and long-term planning. Responses were due June 8. </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5</a:t>
            </a:fld>
            <a:endParaRPr lang="en-US"/>
          </a:p>
        </p:txBody>
      </p:sp>
    </p:spTree>
    <p:extLst>
      <p:ext uri="{BB962C8B-B14F-4D97-AF65-F5344CB8AC3E}">
        <p14:creationId xmlns:p14="http://schemas.microsoft.com/office/powerpoint/2010/main" val="450375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36B135-90B3-4F4E-80DD-A4C09B6E01E4}" type="slidenum">
              <a:rPr lang="en-US" smtClean="0"/>
              <a:t>6</a:t>
            </a:fld>
            <a:endParaRPr lang="en-US"/>
          </a:p>
        </p:txBody>
      </p:sp>
    </p:spTree>
    <p:extLst>
      <p:ext uri="{BB962C8B-B14F-4D97-AF65-F5344CB8AC3E}">
        <p14:creationId xmlns:p14="http://schemas.microsoft.com/office/powerpoint/2010/main" val="4263128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36B135-90B3-4F4E-80DD-A4C09B6E01E4}" type="slidenum">
              <a:rPr lang="en-US" smtClean="0"/>
              <a:t>7</a:t>
            </a:fld>
            <a:endParaRPr lang="en-US"/>
          </a:p>
        </p:txBody>
      </p:sp>
    </p:spTree>
    <p:extLst>
      <p:ext uri="{BB962C8B-B14F-4D97-AF65-F5344CB8AC3E}">
        <p14:creationId xmlns:p14="http://schemas.microsoft.com/office/powerpoint/2010/main" val="171978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Looking at our state travel patterns is key to understanding the potential </a:t>
            </a:r>
            <a:r>
              <a:rPr lang="en-US" sz="1000" dirty="0" err="1"/>
              <a:t>proritizaiton</a:t>
            </a:r>
            <a:r>
              <a:rPr lang="en-US" sz="1000" dirty="0"/>
              <a:t> of preliminary locations. On the left is the AADT (INDOT, 2019), which clearly who a majority of travel in incorporate, urban areas. The map on the right shows dwell time sessions (stops of more than ten minutes) analyzed by Purdue University using 3</a:t>
            </a:r>
            <a:r>
              <a:rPr lang="en-US" sz="1000" baseline="30000" dirty="0"/>
              <a:t>rd</a:t>
            </a:r>
            <a:r>
              <a:rPr lang="en-US" sz="1000" dirty="0"/>
              <a:t> party connected vehicle day. As with where the miles are driven, this shows the stops also aligning with urban, incorporated areas.</a:t>
            </a:r>
          </a:p>
          <a:p>
            <a:r>
              <a:rPr lang="en-US" sz="1000" dirty="0"/>
              <a:t>Right: CV Dwell Time Sessions (Purdue, May 2022)</a:t>
            </a:r>
          </a:p>
        </p:txBody>
      </p:sp>
      <p:sp>
        <p:nvSpPr>
          <p:cNvPr id="4" name="Slide Number Placeholder 3"/>
          <p:cNvSpPr>
            <a:spLocks noGrp="1"/>
          </p:cNvSpPr>
          <p:nvPr>
            <p:ph type="sldNum" sz="quarter" idx="5"/>
          </p:nvPr>
        </p:nvSpPr>
        <p:spPr/>
        <p:txBody>
          <a:bodyPr/>
          <a:lstStyle/>
          <a:p>
            <a:fld id="{BA36B135-90B3-4F4E-80DD-A4C09B6E01E4}" type="slidenum">
              <a:rPr lang="en-US" smtClean="0"/>
              <a:t>8</a:t>
            </a:fld>
            <a:endParaRPr lang="en-US"/>
          </a:p>
        </p:txBody>
      </p:sp>
    </p:spTree>
    <p:extLst>
      <p:ext uri="{BB962C8B-B14F-4D97-AF65-F5344CB8AC3E}">
        <p14:creationId xmlns:p14="http://schemas.microsoft.com/office/powerpoint/2010/main" val="2344011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36B135-90B3-4F4E-80DD-A4C09B6E01E4}" type="slidenum">
              <a:rPr lang="en-US" smtClean="0"/>
              <a:t>9</a:t>
            </a:fld>
            <a:endParaRPr lang="en-US"/>
          </a:p>
        </p:txBody>
      </p:sp>
    </p:spTree>
    <p:extLst>
      <p:ext uri="{BB962C8B-B14F-4D97-AF65-F5344CB8AC3E}">
        <p14:creationId xmlns:p14="http://schemas.microsoft.com/office/powerpoint/2010/main" val="3121928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8F7C96-9DBD-442E-9DC1-534B8AEAD84C}"/>
              </a:ext>
            </a:extLst>
          </p:cNvPr>
          <p:cNvSpPr/>
          <p:nvPr userDrawn="1"/>
        </p:nvSpPr>
        <p:spPr>
          <a:xfrm>
            <a:off x="0" y="0"/>
            <a:ext cx="12192000" cy="6858000"/>
          </a:xfrm>
          <a:prstGeom prst="rect">
            <a:avLst/>
          </a:prstGeom>
          <a:solidFill>
            <a:srgbClr val="0032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p:txBody>
      </p:sp>
      <p:pic>
        <p:nvPicPr>
          <p:cNvPr id="21" name="Picture 20">
            <a:extLst>
              <a:ext uri="{FF2B5EF4-FFF2-40B4-BE49-F238E27FC236}">
                <a16:creationId xmlns:a16="http://schemas.microsoft.com/office/drawing/2014/main" id="{1646AB7D-A190-4E46-BD23-122A337640C1}"/>
              </a:ext>
            </a:extLst>
          </p:cNvPr>
          <p:cNvPicPr>
            <a:picLocks noChangeAspect="1"/>
          </p:cNvPicPr>
          <p:nvPr userDrawn="1"/>
        </p:nvPicPr>
        <p:blipFill>
          <a:blip r:embed="rId2"/>
          <a:stretch>
            <a:fillRect/>
          </a:stretch>
        </p:blipFill>
        <p:spPr>
          <a:xfrm>
            <a:off x="5272547" y="-898367"/>
            <a:ext cx="9408006" cy="8142522"/>
          </a:xfrm>
          <a:prstGeom prst="rect">
            <a:avLst/>
          </a:prstGeom>
        </p:spPr>
      </p:pic>
      <p:sp>
        <p:nvSpPr>
          <p:cNvPr id="33" name="Rectangle: Rounded Corners 32">
            <a:extLst>
              <a:ext uri="{FF2B5EF4-FFF2-40B4-BE49-F238E27FC236}">
                <a16:creationId xmlns:a16="http://schemas.microsoft.com/office/drawing/2014/main" id="{02F99412-8D02-4308-B90B-FA276D8B4A41}"/>
              </a:ext>
            </a:extLst>
          </p:cNvPr>
          <p:cNvSpPr/>
          <p:nvPr userDrawn="1"/>
        </p:nvSpPr>
        <p:spPr>
          <a:xfrm>
            <a:off x="7637286" y="-477595"/>
            <a:ext cx="4902694" cy="1889835"/>
          </a:xfrm>
          <a:prstGeom prst="roundRect">
            <a:avLst/>
          </a:prstGeom>
          <a:solidFill>
            <a:schemeClr val="bg1">
              <a:alpha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F9F98DEC-F90E-4078-B484-F8A75659744D}"/>
              </a:ext>
            </a:extLst>
          </p:cNvPr>
          <p:cNvCxnSpPr>
            <a:cxnSpLocks/>
          </p:cNvCxnSpPr>
          <p:nvPr userDrawn="1"/>
        </p:nvCxnSpPr>
        <p:spPr>
          <a:xfrm>
            <a:off x="1348275" y="3244236"/>
            <a:ext cx="2768610" cy="0"/>
          </a:xfrm>
          <a:prstGeom prst="line">
            <a:avLst/>
          </a:prstGeom>
          <a:ln w="19050">
            <a:solidFill>
              <a:srgbClr val="90C84E"/>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2B54EA28-CA48-4B95-9E0D-2ED9F63165E2}"/>
              </a:ext>
            </a:extLst>
          </p:cNvPr>
          <p:cNvSpPr/>
          <p:nvPr userDrawn="1"/>
        </p:nvSpPr>
        <p:spPr>
          <a:xfrm>
            <a:off x="1239108" y="5820937"/>
            <a:ext cx="9733036" cy="297699"/>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C0D7B9E-CCA3-4FF5-800B-03CEFB891F23}"/>
              </a:ext>
            </a:extLst>
          </p:cNvPr>
          <p:cNvSpPr/>
          <p:nvPr userDrawn="1"/>
        </p:nvSpPr>
        <p:spPr>
          <a:xfrm>
            <a:off x="1297410" y="5869462"/>
            <a:ext cx="8085174" cy="204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C21A1C-7374-4944-B138-2F2E25088D83}"/>
              </a:ext>
            </a:extLst>
          </p:cNvPr>
          <p:cNvSpPr/>
          <p:nvPr userDrawn="1"/>
        </p:nvSpPr>
        <p:spPr>
          <a:xfrm>
            <a:off x="9465909" y="5872002"/>
            <a:ext cx="187236" cy="204257"/>
          </a:xfrm>
          <a:prstGeom prst="rect">
            <a:avLst/>
          </a:prstGeom>
          <a:solidFill>
            <a:srgbClr val="90C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4A37E4-5B26-49E1-AAB3-346B4EC630A2}"/>
              </a:ext>
            </a:extLst>
          </p:cNvPr>
          <p:cNvSpPr/>
          <p:nvPr userDrawn="1"/>
        </p:nvSpPr>
        <p:spPr>
          <a:xfrm>
            <a:off x="9721229" y="5872002"/>
            <a:ext cx="187236" cy="204257"/>
          </a:xfrm>
          <a:prstGeom prst="rect">
            <a:avLst/>
          </a:prstGeom>
          <a:solidFill>
            <a:srgbClr val="90C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4DDAAC1-F92F-440A-92F2-F523B9FDE3B6}"/>
              </a:ext>
            </a:extLst>
          </p:cNvPr>
          <p:cNvSpPr/>
          <p:nvPr userDrawn="1"/>
        </p:nvSpPr>
        <p:spPr>
          <a:xfrm>
            <a:off x="9976550" y="5872002"/>
            <a:ext cx="187236" cy="204257"/>
          </a:xfrm>
          <a:prstGeom prst="rect">
            <a:avLst/>
          </a:prstGeom>
          <a:solidFill>
            <a:srgbClr val="90C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77F8043-769D-413E-8C42-C29DB8086419}"/>
              </a:ext>
            </a:extLst>
          </p:cNvPr>
          <p:cNvSpPr/>
          <p:nvPr userDrawn="1"/>
        </p:nvSpPr>
        <p:spPr>
          <a:xfrm>
            <a:off x="10231870" y="5872002"/>
            <a:ext cx="187236" cy="204257"/>
          </a:xfrm>
          <a:prstGeom prst="rect">
            <a:avLst/>
          </a:prstGeom>
          <a:solidFill>
            <a:srgbClr val="90C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47FE542-042E-4F6A-A90B-34A0A52803C8}"/>
              </a:ext>
            </a:extLst>
          </p:cNvPr>
          <p:cNvSpPr/>
          <p:nvPr userDrawn="1"/>
        </p:nvSpPr>
        <p:spPr>
          <a:xfrm>
            <a:off x="10487190" y="5872002"/>
            <a:ext cx="187236" cy="204257"/>
          </a:xfrm>
          <a:prstGeom prst="rect">
            <a:avLst/>
          </a:prstGeom>
          <a:solidFill>
            <a:srgbClr val="90C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5F8E62-D028-48C2-964A-57392E4CC6A7}"/>
              </a:ext>
            </a:extLst>
          </p:cNvPr>
          <p:cNvSpPr/>
          <p:nvPr userDrawn="1"/>
        </p:nvSpPr>
        <p:spPr>
          <a:xfrm>
            <a:off x="10724288" y="5872002"/>
            <a:ext cx="187236" cy="204257"/>
          </a:xfrm>
          <a:prstGeom prst="rect">
            <a:avLst/>
          </a:prstGeom>
          <a:solidFill>
            <a:srgbClr val="90C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9654982-06B1-4FF6-8ACB-1AB775056737}"/>
              </a:ext>
            </a:extLst>
          </p:cNvPr>
          <p:cNvSpPr/>
          <p:nvPr userDrawn="1"/>
        </p:nvSpPr>
        <p:spPr>
          <a:xfrm>
            <a:off x="10987962" y="5867658"/>
            <a:ext cx="68085" cy="204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descr="Logo&#10;&#10;Description automatically generated">
            <a:extLst>
              <a:ext uri="{FF2B5EF4-FFF2-40B4-BE49-F238E27FC236}">
                <a16:creationId xmlns:a16="http://schemas.microsoft.com/office/drawing/2014/main" id="{6DBB92C5-D077-4B4B-84DD-FF2D54B9B5F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811" t="36842" r="40473" b="27018"/>
          <a:stretch/>
        </p:blipFill>
        <p:spPr>
          <a:xfrm>
            <a:off x="10735961" y="505329"/>
            <a:ext cx="448797" cy="528484"/>
          </a:xfrm>
          <a:prstGeom prst="rect">
            <a:avLst/>
          </a:prstGeom>
        </p:spPr>
      </p:pic>
      <p:sp>
        <p:nvSpPr>
          <p:cNvPr id="6" name="TextBox 5">
            <a:extLst>
              <a:ext uri="{FF2B5EF4-FFF2-40B4-BE49-F238E27FC236}">
                <a16:creationId xmlns:a16="http://schemas.microsoft.com/office/drawing/2014/main" id="{961EDCC6-3221-4DB1-A243-C7351E7B4B8F}"/>
              </a:ext>
            </a:extLst>
          </p:cNvPr>
          <p:cNvSpPr txBox="1"/>
          <p:nvPr userDrawn="1"/>
        </p:nvSpPr>
        <p:spPr>
          <a:xfrm>
            <a:off x="1312650" y="1084464"/>
            <a:ext cx="5608471" cy="1708160"/>
          </a:xfrm>
          <a:prstGeom prst="rect">
            <a:avLst/>
          </a:prstGeom>
          <a:noFill/>
        </p:spPr>
        <p:txBody>
          <a:bodyPr wrap="square" rtlCol="0">
            <a:spAutoFit/>
          </a:bodyPr>
          <a:lstStyle/>
          <a:p>
            <a:pPr>
              <a:lnSpc>
                <a:spcPts val="4200"/>
              </a:lnSpc>
            </a:pPr>
            <a:r>
              <a:rPr lang="en-US" sz="4400" spc="-150" dirty="0">
                <a:solidFill>
                  <a:schemeClr val="bg1"/>
                </a:solidFill>
                <a:latin typeface="Interstate-Black" panose="02000603040000020004" pitchFamily="2" charset="0"/>
              </a:rPr>
              <a:t>INDOT National Electric Vehicle Infrastructure</a:t>
            </a:r>
            <a:endParaRPr lang="en-US" sz="4400" spc="-150" dirty="0">
              <a:solidFill>
                <a:srgbClr val="90C84E"/>
              </a:solidFill>
              <a:latin typeface="Interstate-Black" panose="02000603040000020004" pitchFamily="2" charset="0"/>
            </a:endParaRPr>
          </a:p>
        </p:txBody>
      </p:sp>
      <p:pic>
        <p:nvPicPr>
          <p:cNvPr id="28" name="Picture 27" descr="A picture containing text, lighter&#10;&#10;Description automatically generated">
            <a:extLst>
              <a:ext uri="{FF2B5EF4-FFF2-40B4-BE49-F238E27FC236}">
                <a16:creationId xmlns:a16="http://schemas.microsoft.com/office/drawing/2014/main" id="{560D036D-EAE9-479C-93B3-E91C7C4960F1}"/>
              </a:ext>
            </a:extLst>
          </p:cNvPr>
          <p:cNvPicPr>
            <a:picLocks noChangeAspect="1"/>
          </p:cNvPicPr>
          <p:nvPr userDrawn="1"/>
        </p:nvPicPr>
        <p:blipFill rotWithShape="1">
          <a:blip r:embed="rId4">
            <a:duotone>
              <a:prstClr val="black"/>
              <a:schemeClr val="accent5">
                <a:tint val="45000"/>
                <a:satMod val="400000"/>
              </a:schemeClr>
            </a:duotone>
            <a:extLst>
              <a:ext uri="{28A0092B-C50C-407E-A947-70E740481C1C}">
                <a14:useLocalDpi xmlns:a14="http://schemas.microsoft.com/office/drawing/2010/main" val="0"/>
              </a:ext>
            </a:extLst>
          </a:blip>
          <a:srcRect l="44274" t="9524" r="5854" b="9451"/>
          <a:stretch/>
        </p:blipFill>
        <p:spPr>
          <a:xfrm>
            <a:off x="3654279" y="1326057"/>
            <a:ext cx="4902693" cy="4481305"/>
          </a:xfrm>
          <a:prstGeom prst="rect">
            <a:avLst/>
          </a:prstGeom>
          <a:noFill/>
        </p:spPr>
      </p:pic>
      <p:pic>
        <p:nvPicPr>
          <p:cNvPr id="22" name="Picture 21" descr="Logo&#10;&#10;Description automatically generated">
            <a:extLst>
              <a:ext uri="{FF2B5EF4-FFF2-40B4-BE49-F238E27FC236}">
                <a16:creationId xmlns:a16="http://schemas.microsoft.com/office/drawing/2014/main" id="{44D45516-FCC4-4776-BBA9-5E9E04C9B72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35075" y="360322"/>
            <a:ext cx="1434801" cy="693663"/>
          </a:xfrm>
          <a:prstGeom prst="rect">
            <a:avLst/>
          </a:prstGeom>
        </p:spPr>
      </p:pic>
      <p:pic>
        <p:nvPicPr>
          <p:cNvPr id="27" name="Picture 26" descr="Logo&#10;&#10;Description automatically generated">
            <a:extLst>
              <a:ext uri="{FF2B5EF4-FFF2-40B4-BE49-F238E27FC236}">
                <a16:creationId xmlns:a16="http://schemas.microsoft.com/office/drawing/2014/main" id="{9F363011-C737-4C48-851F-D860C075072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57655" y="337185"/>
            <a:ext cx="884740" cy="884740"/>
          </a:xfrm>
          <a:prstGeom prst="rect">
            <a:avLst/>
          </a:prstGeom>
        </p:spPr>
      </p:pic>
      <p:grpSp>
        <p:nvGrpSpPr>
          <p:cNvPr id="30" name="Group 29">
            <a:extLst>
              <a:ext uri="{FF2B5EF4-FFF2-40B4-BE49-F238E27FC236}">
                <a16:creationId xmlns:a16="http://schemas.microsoft.com/office/drawing/2014/main" id="{1B84FB15-7AC6-42AD-8FA8-581EC04CA86A}"/>
              </a:ext>
            </a:extLst>
          </p:cNvPr>
          <p:cNvGrpSpPr/>
          <p:nvPr userDrawn="1"/>
        </p:nvGrpSpPr>
        <p:grpSpPr>
          <a:xfrm>
            <a:off x="8996975" y="651509"/>
            <a:ext cx="1447460" cy="245617"/>
            <a:chOff x="9377975" y="442466"/>
            <a:chExt cx="1447460" cy="425365"/>
          </a:xfrm>
        </p:grpSpPr>
        <p:cxnSp>
          <p:nvCxnSpPr>
            <p:cNvPr id="31" name="Straight Connector 30">
              <a:extLst>
                <a:ext uri="{FF2B5EF4-FFF2-40B4-BE49-F238E27FC236}">
                  <a16:creationId xmlns:a16="http://schemas.microsoft.com/office/drawing/2014/main" id="{349A6FCB-7810-44E0-9EAF-B5DF9C6E1720}"/>
                </a:ext>
              </a:extLst>
            </p:cNvPr>
            <p:cNvCxnSpPr>
              <a:cxnSpLocks/>
            </p:cNvCxnSpPr>
            <p:nvPr userDrawn="1"/>
          </p:nvCxnSpPr>
          <p:spPr>
            <a:xfrm flipV="1">
              <a:off x="9377975" y="442466"/>
              <a:ext cx="0" cy="42536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6DEC9B-A7C1-4710-9F38-54517DFE07E8}"/>
                </a:ext>
              </a:extLst>
            </p:cNvPr>
            <p:cNvCxnSpPr>
              <a:cxnSpLocks/>
            </p:cNvCxnSpPr>
            <p:nvPr userDrawn="1"/>
          </p:nvCxnSpPr>
          <p:spPr>
            <a:xfrm flipV="1">
              <a:off x="10825435" y="442466"/>
              <a:ext cx="0" cy="42536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4" name="Picture 33">
            <a:extLst>
              <a:ext uri="{FF2B5EF4-FFF2-40B4-BE49-F238E27FC236}">
                <a16:creationId xmlns:a16="http://schemas.microsoft.com/office/drawing/2014/main" id="{81948EE5-814B-4D66-9B67-8D3CAD0B48BC}"/>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7978142" y="650414"/>
            <a:ext cx="914397" cy="269161"/>
          </a:xfrm>
          <a:prstGeom prst="rect">
            <a:avLst/>
          </a:prstGeom>
        </p:spPr>
      </p:pic>
      <p:sp>
        <p:nvSpPr>
          <p:cNvPr id="20" name="Freeform: Shape 19">
            <a:extLst>
              <a:ext uri="{FF2B5EF4-FFF2-40B4-BE49-F238E27FC236}">
                <a16:creationId xmlns:a16="http://schemas.microsoft.com/office/drawing/2014/main" id="{4903C082-2C5C-491A-8933-3E95D6AFD2C9}"/>
              </a:ext>
            </a:extLst>
          </p:cNvPr>
          <p:cNvSpPr/>
          <p:nvPr userDrawn="1"/>
        </p:nvSpPr>
        <p:spPr>
          <a:xfrm>
            <a:off x="1007236" y="774086"/>
            <a:ext cx="6648035" cy="5203179"/>
          </a:xfrm>
          <a:custGeom>
            <a:avLst/>
            <a:gdLst>
              <a:gd name="connsiteX0" fmla="*/ 264695 w 10972800"/>
              <a:gd name="connsiteY0" fmla="*/ 5823284 h 5823284"/>
              <a:gd name="connsiteX1" fmla="*/ 0 w 10972800"/>
              <a:gd name="connsiteY1" fmla="*/ 5823284 h 5823284"/>
              <a:gd name="connsiteX2" fmla="*/ 0 w 10972800"/>
              <a:gd name="connsiteY2" fmla="*/ 0 h 5823284"/>
              <a:gd name="connsiteX3" fmla="*/ 10972800 w 10972800"/>
              <a:gd name="connsiteY3" fmla="*/ 0 h 5823284"/>
            </a:gdLst>
            <a:ahLst/>
            <a:cxnLst>
              <a:cxn ang="0">
                <a:pos x="connsiteX0" y="connsiteY0"/>
              </a:cxn>
              <a:cxn ang="0">
                <a:pos x="connsiteX1" y="connsiteY1"/>
              </a:cxn>
              <a:cxn ang="0">
                <a:pos x="connsiteX2" y="connsiteY2"/>
              </a:cxn>
              <a:cxn ang="0">
                <a:pos x="connsiteX3" y="connsiteY3"/>
              </a:cxn>
            </a:cxnLst>
            <a:rect l="l" t="t" r="r" b="b"/>
            <a:pathLst>
              <a:path w="10972800" h="5823284">
                <a:moveTo>
                  <a:pt x="264695" y="5823284"/>
                </a:moveTo>
                <a:lnTo>
                  <a:pt x="0" y="5823284"/>
                </a:lnTo>
                <a:lnTo>
                  <a:pt x="0" y="0"/>
                </a:lnTo>
                <a:lnTo>
                  <a:pt x="1097280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BFC8ED43-0805-47DD-9C48-676F8A785A45}"/>
              </a:ext>
            </a:extLst>
          </p:cNvPr>
          <p:cNvCxnSpPr>
            <a:cxnSpLocks/>
          </p:cNvCxnSpPr>
          <p:nvPr userDrawn="1"/>
        </p:nvCxnSpPr>
        <p:spPr>
          <a:xfrm>
            <a:off x="1135380" y="5977300"/>
            <a:ext cx="10372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398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F597E-1910-439C-A99A-F8153192AD4D}"/>
              </a:ext>
            </a:extLst>
          </p:cNvPr>
          <p:cNvSpPr>
            <a:spLocks noGrp="1"/>
          </p:cNvSpPr>
          <p:nvPr>
            <p:ph type="title"/>
          </p:nvPr>
        </p:nvSpPr>
        <p:spPr>
          <a:xfrm>
            <a:off x="513725" y="86866"/>
            <a:ext cx="5971296" cy="711200"/>
          </a:xfrm>
        </p:spPr>
        <p:txBody>
          <a:bodyPr/>
          <a:lstStyle>
            <a:lvl1pPr>
              <a:defRPr>
                <a:solidFill>
                  <a:srgbClr val="003B5F"/>
                </a:solidFill>
              </a:defRPr>
            </a:lvl1pPr>
          </a:lstStyle>
          <a:p>
            <a:r>
              <a:rPr lang="en-US"/>
              <a:t>Click to edit Master title style</a:t>
            </a:r>
          </a:p>
        </p:txBody>
      </p:sp>
      <p:sp>
        <p:nvSpPr>
          <p:cNvPr id="4" name="Text Placeholder 3">
            <a:extLst>
              <a:ext uri="{FF2B5EF4-FFF2-40B4-BE49-F238E27FC236}">
                <a16:creationId xmlns:a16="http://schemas.microsoft.com/office/drawing/2014/main" id="{7FFFFB3A-B825-44EA-84E3-E86CDA43F2FE}"/>
              </a:ext>
            </a:extLst>
          </p:cNvPr>
          <p:cNvSpPr>
            <a:spLocks noGrp="1"/>
          </p:cNvSpPr>
          <p:nvPr>
            <p:ph type="body" sz="quarter" idx="10" hasCustomPrompt="1"/>
          </p:nvPr>
        </p:nvSpPr>
        <p:spPr>
          <a:xfrm>
            <a:off x="513725" y="1081088"/>
            <a:ext cx="10935146" cy="4695824"/>
          </a:xfrm>
        </p:spPr>
        <p:txBody>
          <a:bodyPr/>
          <a:lstStyle>
            <a:lvl1pPr marL="228600" indent="-228600">
              <a:buClr>
                <a:srgbClr val="90C84E"/>
              </a:buClr>
              <a:buFont typeface="Wingdings" panose="05000000000000000000" pitchFamily="2" charset="2"/>
              <a:buChar char="§"/>
              <a:defRPr>
                <a:solidFill>
                  <a:schemeClr val="tx1">
                    <a:lumMod val="85000"/>
                    <a:lumOff val="15000"/>
                  </a:schemeClr>
                </a:solidFill>
              </a:defRPr>
            </a:lvl1pPr>
            <a:lvl2pPr>
              <a:buClr>
                <a:srgbClr val="90C84E"/>
              </a:buClr>
              <a:defRPr>
                <a:solidFill>
                  <a:schemeClr val="tx1">
                    <a:lumMod val="85000"/>
                    <a:lumOff val="15000"/>
                  </a:schemeClr>
                </a:solidFill>
              </a:defRPr>
            </a:lvl2pPr>
            <a:lvl3pPr>
              <a:buClr>
                <a:srgbClr val="90C84E"/>
              </a:buClr>
              <a:defRPr>
                <a:solidFill>
                  <a:schemeClr val="tx1">
                    <a:lumMod val="85000"/>
                    <a:lumOff val="15000"/>
                  </a:schemeClr>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22875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85BEF-A1F7-4F21-A09B-7564E0604A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021DC7-5F07-4451-8C4D-60EB1DD048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8C2181B3-EBB2-49D7-8873-A5C624DD3054}"/>
              </a:ext>
            </a:extLst>
          </p:cNvPr>
          <p:cNvSpPr/>
          <p:nvPr userDrawn="1"/>
        </p:nvSpPr>
        <p:spPr>
          <a:xfrm>
            <a:off x="0" y="0"/>
            <a:ext cx="11897032" cy="6000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3192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F597E-1910-439C-A99A-F8153192AD4D}"/>
              </a:ext>
            </a:extLst>
          </p:cNvPr>
          <p:cNvSpPr>
            <a:spLocks noGrp="1"/>
          </p:cNvSpPr>
          <p:nvPr>
            <p:ph type="title"/>
          </p:nvPr>
        </p:nvSpPr>
        <p:spPr/>
        <p:txBody>
          <a:bodyPr/>
          <a:lstStyle>
            <a:lvl1pPr>
              <a:defRPr>
                <a:solidFill>
                  <a:srgbClr val="445B6D"/>
                </a:solidFill>
              </a:defRPr>
            </a:lvl1pPr>
          </a:lstStyle>
          <a:p>
            <a:r>
              <a:rPr lang="en-US"/>
              <a:t>Click to edit Master title style</a:t>
            </a:r>
          </a:p>
        </p:txBody>
      </p:sp>
      <p:sp>
        <p:nvSpPr>
          <p:cNvPr id="4" name="Text Placeholder 3">
            <a:extLst>
              <a:ext uri="{FF2B5EF4-FFF2-40B4-BE49-F238E27FC236}">
                <a16:creationId xmlns:a16="http://schemas.microsoft.com/office/drawing/2014/main" id="{7FFFFB3A-B825-44EA-84E3-E86CDA43F2FE}"/>
              </a:ext>
            </a:extLst>
          </p:cNvPr>
          <p:cNvSpPr>
            <a:spLocks noGrp="1"/>
          </p:cNvSpPr>
          <p:nvPr>
            <p:ph type="body" sz="quarter" idx="10" hasCustomPrompt="1"/>
          </p:nvPr>
        </p:nvSpPr>
        <p:spPr>
          <a:xfrm>
            <a:off x="406221" y="1092963"/>
            <a:ext cx="11042650" cy="4695824"/>
          </a:xfrm>
        </p:spPr>
        <p:txBody>
          <a:bodyPr/>
          <a:lstStyle>
            <a:lvl1pPr marL="228600" indent="-228600">
              <a:buClr>
                <a:srgbClr val="005B8A"/>
              </a:buClr>
              <a:buFont typeface="Wingdings" panose="05000000000000000000" pitchFamily="2" charset="2"/>
              <a:buChar char="§"/>
              <a:defRPr/>
            </a:lvl1pPr>
            <a:lvl2pPr>
              <a:buClr>
                <a:srgbClr val="005B8A"/>
              </a:buClr>
              <a:defRPr/>
            </a:lvl2pPr>
            <a:lvl3pPr>
              <a:buClr>
                <a:srgbClr val="005B8A"/>
              </a:buClr>
              <a:defRPr/>
            </a:lvl3pPr>
          </a:lstStyle>
          <a:p>
            <a:pPr lvl="0"/>
            <a:r>
              <a:rPr lang="en-US"/>
              <a:t>Edit Master text styles</a:t>
            </a:r>
          </a:p>
          <a:p>
            <a:pPr lvl="1"/>
            <a:r>
              <a:rPr lang="en-US"/>
              <a:t>Second level</a:t>
            </a:r>
          </a:p>
          <a:p>
            <a:pPr lvl="2"/>
            <a:r>
              <a:rPr lang="en-US"/>
              <a:t>Third level</a:t>
            </a:r>
          </a:p>
        </p:txBody>
      </p:sp>
      <p:sp>
        <p:nvSpPr>
          <p:cNvPr id="3" name="Rectangle 2">
            <a:extLst>
              <a:ext uri="{FF2B5EF4-FFF2-40B4-BE49-F238E27FC236}">
                <a16:creationId xmlns:a16="http://schemas.microsoft.com/office/drawing/2014/main" id="{3C4F5DA9-5BAA-42AB-8433-DEAE1110EA5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1186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E4AB0D-FBE4-414E-87C2-55A87A66EB75}"/>
              </a:ext>
            </a:extLst>
          </p:cNvPr>
          <p:cNvSpPr/>
          <p:nvPr userDrawn="1"/>
        </p:nvSpPr>
        <p:spPr>
          <a:xfrm>
            <a:off x="0" y="0"/>
            <a:ext cx="12192000" cy="6858000"/>
          </a:xfrm>
          <a:prstGeom prst="rect">
            <a:avLst/>
          </a:prstGeom>
          <a:solidFill>
            <a:srgbClr val="90C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B7737A9-5431-42E5-AC4B-1F764E6AFEEE}"/>
              </a:ext>
            </a:extLst>
          </p:cNvPr>
          <p:cNvSpPr/>
          <p:nvPr userDrawn="1"/>
        </p:nvSpPr>
        <p:spPr>
          <a:xfrm>
            <a:off x="6461479" y="4033078"/>
            <a:ext cx="109105" cy="502418"/>
          </a:xfrm>
          <a:prstGeom prst="rect">
            <a:avLst/>
          </a:prstGeom>
          <a:solidFill>
            <a:srgbClr val="90C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DB7636-C267-4546-9121-C8F27FA28C81}"/>
              </a:ext>
            </a:extLst>
          </p:cNvPr>
          <p:cNvSpPr/>
          <p:nvPr userDrawn="1"/>
        </p:nvSpPr>
        <p:spPr>
          <a:xfrm>
            <a:off x="0" y="2552281"/>
            <a:ext cx="12192000" cy="1808704"/>
          </a:xfrm>
          <a:prstGeom prst="rect">
            <a:avLst/>
          </a:prstGeom>
          <a:solidFill>
            <a:srgbClr val="0032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picture containing text, lighter&#10;&#10;Description automatically generated">
            <a:extLst>
              <a:ext uri="{FF2B5EF4-FFF2-40B4-BE49-F238E27FC236}">
                <a16:creationId xmlns:a16="http://schemas.microsoft.com/office/drawing/2014/main" id="{733B2D6F-E4CC-49CF-A97C-6B3AB8BEEE4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4274" t="9524" r="5854" b="9451"/>
          <a:stretch/>
        </p:blipFill>
        <p:spPr>
          <a:xfrm>
            <a:off x="6960156" y="741843"/>
            <a:ext cx="4923692" cy="4500500"/>
          </a:xfrm>
          <a:prstGeom prst="rect">
            <a:avLst/>
          </a:prstGeom>
        </p:spPr>
      </p:pic>
      <p:sp>
        <p:nvSpPr>
          <p:cNvPr id="36" name="Rectangle: Rounded Corners 35">
            <a:extLst>
              <a:ext uri="{FF2B5EF4-FFF2-40B4-BE49-F238E27FC236}">
                <a16:creationId xmlns:a16="http://schemas.microsoft.com/office/drawing/2014/main" id="{298C67FC-EC72-4632-B104-24CC1A4CF309}"/>
              </a:ext>
            </a:extLst>
          </p:cNvPr>
          <p:cNvSpPr/>
          <p:nvPr userDrawn="1"/>
        </p:nvSpPr>
        <p:spPr>
          <a:xfrm>
            <a:off x="602548" y="6324261"/>
            <a:ext cx="10893000" cy="333178"/>
          </a:xfrm>
          <a:prstGeom prst="roundRect">
            <a:avLst/>
          </a:prstGeom>
          <a:noFill/>
          <a:ln w="38100">
            <a:solidFill>
              <a:srgbClr val="003B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40EFB9A-097C-4D25-9A8A-3C3B219B6D69}"/>
              </a:ext>
            </a:extLst>
          </p:cNvPr>
          <p:cNvSpPr/>
          <p:nvPr userDrawn="1"/>
        </p:nvSpPr>
        <p:spPr>
          <a:xfrm>
            <a:off x="684854" y="6381411"/>
            <a:ext cx="9048750" cy="228600"/>
          </a:xfrm>
          <a:prstGeom prst="rect">
            <a:avLst/>
          </a:prstGeom>
          <a:solidFill>
            <a:srgbClr val="003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3E5E8A7-7771-42D6-990B-0F90D21F6240}"/>
              </a:ext>
            </a:extLst>
          </p:cNvPr>
          <p:cNvSpPr/>
          <p:nvPr userDrawn="1"/>
        </p:nvSpPr>
        <p:spPr>
          <a:xfrm>
            <a:off x="9809803" y="6381411"/>
            <a:ext cx="209550" cy="228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26E9659-958A-43F0-9567-185377050351}"/>
              </a:ext>
            </a:extLst>
          </p:cNvPr>
          <p:cNvSpPr/>
          <p:nvPr userDrawn="1"/>
        </p:nvSpPr>
        <p:spPr>
          <a:xfrm>
            <a:off x="10095552" y="6381411"/>
            <a:ext cx="209550" cy="228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BC1982C-F095-42AE-8AA9-32C40E5BA2DD}"/>
              </a:ext>
            </a:extLst>
          </p:cNvPr>
          <p:cNvSpPr/>
          <p:nvPr userDrawn="1"/>
        </p:nvSpPr>
        <p:spPr>
          <a:xfrm>
            <a:off x="10381301" y="6381411"/>
            <a:ext cx="209550" cy="228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58C1EB6-064F-4113-9A72-2E8E9BDBB6C1}"/>
              </a:ext>
            </a:extLst>
          </p:cNvPr>
          <p:cNvSpPr/>
          <p:nvPr userDrawn="1"/>
        </p:nvSpPr>
        <p:spPr>
          <a:xfrm>
            <a:off x="10667050" y="6381411"/>
            <a:ext cx="209550" cy="228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694063D-7F40-4A53-A944-A2D1941A636E}"/>
              </a:ext>
            </a:extLst>
          </p:cNvPr>
          <p:cNvSpPr/>
          <p:nvPr userDrawn="1"/>
        </p:nvSpPr>
        <p:spPr>
          <a:xfrm>
            <a:off x="10952799" y="6381411"/>
            <a:ext cx="209550" cy="228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E3C2096-20A7-4754-A944-F20DCB0AD744}"/>
              </a:ext>
            </a:extLst>
          </p:cNvPr>
          <p:cNvSpPr/>
          <p:nvPr userDrawn="1"/>
        </p:nvSpPr>
        <p:spPr>
          <a:xfrm>
            <a:off x="11218153" y="6381411"/>
            <a:ext cx="209550" cy="228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E03EEFB-19EC-4015-A5E9-67B5E090123F}"/>
              </a:ext>
            </a:extLst>
          </p:cNvPr>
          <p:cNvSpPr/>
          <p:nvPr userDrawn="1"/>
        </p:nvSpPr>
        <p:spPr>
          <a:xfrm>
            <a:off x="11513252" y="6376550"/>
            <a:ext cx="76199" cy="228600"/>
          </a:xfrm>
          <a:prstGeom prst="rect">
            <a:avLst/>
          </a:prstGeom>
          <a:solidFill>
            <a:srgbClr val="003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9D83B000-D59D-4054-9FAC-4934FC40D3F0}"/>
              </a:ext>
            </a:extLst>
          </p:cNvPr>
          <p:cNvSpPr txBox="1"/>
          <p:nvPr userDrawn="1"/>
        </p:nvSpPr>
        <p:spPr>
          <a:xfrm>
            <a:off x="742134" y="6366098"/>
            <a:ext cx="3858129" cy="253916"/>
          </a:xfrm>
          <a:prstGeom prst="rect">
            <a:avLst/>
          </a:prstGeom>
          <a:noFill/>
        </p:spPr>
        <p:txBody>
          <a:bodyPr wrap="square" rtlCol="0">
            <a:spAutoFit/>
          </a:bodyPr>
          <a:lstStyle/>
          <a:p>
            <a:r>
              <a:rPr lang="en-US" sz="1050" b="1" dirty="0">
                <a:solidFill>
                  <a:srgbClr val="90C84E"/>
                </a:solidFill>
                <a:latin typeface="Interstate-Regular" panose="02000603020000020004" pitchFamily="2" charset="0"/>
              </a:rPr>
              <a:t>National Electric Vehicle Infrastructure</a:t>
            </a:r>
          </a:p>
        </p:txBody>
      </p:sp>
    </p:spTree>
    <p:extLst>
      <p:ext uri="{BB962C8B-B14F-4D97-AF65-F5344CB8AC3E}">
        <p14:creationId xmlns:p14="http://schemas.microsoft.com/office/powerpoint/2010/main" val="1189579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F597E-1910-439C-A99A-F8153192AD4D}"/>
              </a:ext>
            </a:extLst>
          </p:cNvPr>
          <p:cNvSpPr>
            <a:spLocks noGrp="1"/>
          </p:cNvSpPr>
          <p:nvPr>
            <p:ph type="title"/>
          </p:nvPr>
        </p:nvSpPr>
        <p:spPr>
          <a:xfrm>
            <a:off x="513725" y="86866"/>
            <a:ext cx="5971296" cy="711200"/>
          </a:xfrm>
        </p:spPr>
        <p:txBody>
          <a:bodyPr/>
          <a:lstStyle>
            <a:lvl1pPr>
              <a:defRPr>
                <a:solidFill>
                  <a:srgbClr val="003B5F"/>
                </a:solidFill>
              </a:defRPr>
            </a:lvl1pPr>
          </a:lstStyle>
          <a:p>
            <a:r>
              <a:rPr lang="en-US"/>
              <a:t>Click to edit Master title style</a:t>
            </a:r>
          </a:p>
        </p:txBody>
      </p:sp>
      <p:sp>
        <p:nvSpPr>
          <p:cNvPr id="4" name="Text Placeholder 3">
            <a:extLst>
              <a:ext uri="{FF2B5EF4-FFF2-40B4-BE49-F238E27FC236}">
                <a16:creationId xmlns:a16="http://schemas.microsoft.com/office/drawing/2014/main" id="{7FFFFB3A-B825-44EA-84E3-E86CDA43F2FE}"/>
              </a:ext>
            </a:extLst>
          </p:cNvPr>
          <p:cNvSpPr>
            <a:spLocks noGrp="1"/>
          </p:cNvSpPr>
          <p:nvPr>
            <p:ph type="body" sz="quarter" idx="10" hasCustomPrompt="1"/>
          </p:nvPr>
        </p:nvSpPr>
        <p:spPr>
          <a:xfrm>
            <a:off x="513725" y="1081088"/>
            <a:ext cx="10935146" cy="4695824"/>
          </a:xfrm>
        </p:spPr>
        <p:txBody>
          <a:bodyPr/>
          <a:lstStyle>
            <a:lvl1pPr marL="228600" indent="-228600">
              <a:buClr>
                <a:srgbClr val="90C84E"/>
              </a:buClr>
              <a:buFont typeface="Wingdings" panose="05000000000000000000" pitchFamily="2" charset="2"/>
              <a:buChar char="§"/>
              <a:defRPr>
                <a:solidFill>
                  <a:schemeClr val="tx1">
                    <a:lumMod val="85000"/>
                    <a:lumOff val="15000"/>
                  </a:schemeClr>
                </a:solidFill>
              </a:defRPr>
            </a:lvl1pPr>
            <a:lvl2pPr>
              <a:buClr>
                <a:srgbClr val="90C84E"/>
              </a:buClr>
              <a:defRPr>
                <a:solidFill>
                  <a:schemeClr val="tx1">
                    <a:lumMod val="85000"/>
                    <a:lumOff val="15000"/>
                  </a:schemeClr>
                </a:solidFill>
              </a:defRPr>
            </a:lvl2pPr>
            <a:lvl3pPr>
              <a:buClr>
                <a:srgbClr val="90C84E"/>
              </a:buClr>
              <a:defRPr>
                <a:solidFill>
                  <a:schemeClr val="tx1">
                    <a:lumMod val="85000"/>
                    <a:lumOff val="15000"/>
                  </a:schemeClr>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406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85BEF-A1F7-4F21-A09B-7564E0604A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021DC7-5F07-4451-8C4D-60EB1DD048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8C2181B3-EBB2-49D7-8873-A5C624DD3054}"/>
              </a:ext>
            </a:extLst>
          </p:cNvPr>
          <p:cNvSpPr/>
          <p:nvPr userDrawn="1"/>
        </p:nvSpPr>
        <p:spPr>
          <a:xfrm>
            <a:off x="0" y="0"/>
            <a:ext cx="11897032" cy="6000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9239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F597E-1910-439C-A99A-F8153192AD4D}"/>
              </a:ext>
            </a:extLst>
          </p:cNvPr>
          <p:cNvSpPr>
            <a:spLocks noGrp="1"/>
          </p:cNvSpPr>
          <p:nvPr>
            <p:ph type="title"/>
          </p:nvPr>
        </p:nvSpPr>
        <p:spPr/>
        <p:txBody>
          <a:bodyPr/>
          <a:lstStyle>
            <a:lvl1pPr>
              <a:defRPr>
                <a:solidFill>
                  <a:srgbClr val="445B6D"/>
                </a:solidFill>
              </a:defRPr>
            </a:lvl1pPr>
          </a:lstStyle>
          <a:p>
            <a:r>
              <a:rPr lang="en-US"/>
              <a:t>Click to edit Master title style</a:t>
            </a:r>
          </a:p>
        </p:txBody>
      </p:sp>
      <p:sp>
        <p:nvSpPr>
          <p:cNvPr id="4" name="Text Placeholder 3">
            <a:extLst>
              <a:ext uri="{FF2B5EF4-FFF2-40B4-BE49-F238E27FC236}">
                <a16:creationId xmlns:a16="http://schemas.microsoft.com/office/drawing/2014/main" id="{7FFFFB3A-B825-44EA-84E3-E86CDA43F2FE}"/>
              </a:ext>
            </a:extLst>
          </p:cNvPr>
          <p:cNvSpPr>
            <a:spLocks noGrp="1"/>
          </p:cNvSpPr>
          <p:nvPr>
            <p:ph type="body" sz="quarter" idx="10" hasCustomPrompt="1"/>
          </p:nvPr>
        </p:nvSpPr>
        <p:spPr>
          <a:xfrm>
            <a:off x="406221" y="1092963"/>
            <a:ext cx="11042650" cy="4695824"/>
          </a:xfrm>
        </p:spPr>
        <p:txBody>
          <a:bodyPr/>
          <a:lstStyle>
            <a:lvl1pPr marL="228600" indent="-228600">
              <a:buClr>
                <a:srgbClr val="005B8A"/>
              </a:buClr>
              <a:buFont typeface="Wingdings" panose="05000000000000000000" pitchFamily="2" charset="2"/>
              <a:buChar char="§"/>
              <a:defRPr/>
            </a:lvl1pPr>
            <a:lvl2pPr>
              <a:buClr>
                <a:srgbClr val="005B8A"/>
              </a:buClr>
              <a:defRPr/>
            </a:lvl2pPr>
            <a:lvl3pPr>
              <a:buClr>
                <a:srgbClr val="005B8A"/>
              </a:buClr>
              <a:defRPr/>
            </a:lvl3pPr>
          </a:lstStyle>
          <a:p>
            <a:pPr lvl="0"/>
            <a:r>
              <a:rPr lang="en-US"/>
              <a:t>Edit Master text styles</a:t>
            </a:r>
          </a:p>
          <a:p>
            <a:pPr lvl="1"/>
            <a:r>
              <a:rPr lang="en-US"/>
              <a:t>Second level</a:t>
            </a:r>
          </a:p>
          <a:p>
            <a:pPr lvl="2"/>
            <a:r>
              <a:rPr lang="en-US"/>
              <a:t>Third level</a:t>
            </a:r>
          </a:p>
        </p:txBody>
      </p:sp>
      <p:sp>
        <p:nvSpPr>
          <p:cNvPr id="3" name="Rectangle 2">
            <a:extLst>
              <a:ext uri="{FF2B5EF4-FFF2-40B4-BE49-F238E27FC236}">
                <a16:creationId xmlns:a16="http://schemas.microsoft.com/office/drawing/2014/main" id="{3C4F5DA9-5BAA-42AB-8433-DEAE1110EA5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3966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1"/>
            <a:ext cx="11887200" cy="838200"/>
          </a:xfrm>
          <a:prstGeom prst="rect">
            <a:avLst/>
          </a:prstGeom>
        </p:spPr>
        <p:txBody>
          <a:bodyPr anchor="b"/>
          <a:lstStyle>
            <a:lvl1pPr>
              <a:defRPr baseline="0"/>
            </a:lvl1pPr>
          </a:lstStyle>
          <a:p>
            <a:r>
              <a:rPr lang="en-US" dirty="0"/>
              <a:t>Slide title (Calibri Light 44)</a:t>
            </a:r>
          </a:p>
        </p:txBody>
      </p:sp>
      <p:sp>
        <p:nvSpPr>
          <p:cNvPr id="3" name="Content Placeholder 2"/>
          <p:cNvSpPr>
            <a:spLocks noGrp="1"/>
          </p:cNvSpPr>
          <p:nvPr>
            <p:ph idx="1" hasCustomPrompt="1"/>
          </p:nvPr>
        </p:nvSpPr>
        <p:spPr>
          <a:xfrm>
            <a:off x="152400" y="914400"/>
            <a:ext cx="11887200" cy="5257800"/>
          </a:xfrm>
        </p:spPr>
        <p:txBody>
          <a:bodyPr/>
          <a:lstStyle>
            <a:lvl1pPr>
              <a:defRPr baseline="0"/>
            </a:lvl1pPr>
            <a:lvl2pPr>
              <a:defRPr baseline="0"/>
            </a:lvl2pPr>
            <a:lvl3pPr>
              <a:defRPr baseline="0"/>
            </a:lvl3pPr>
            <a:lvl4pPr>
              <a:defRPr sz="1600"/>
            </a:lvl4pPr>
            <a:lvl5pPr>
              <a:defRPr sz="120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Date Placeholder 3"/>
          <p:cNvSpPr>
            <a:spLocks noGrp="1"/>
          </p:cNvSpPr>
          <p:nvPr>
            <p:ph type="dt" sz="half" idx="10"/>
          </p:nvPr>
        </p:nvSpPr>
        <p:spPr/>
        <p:txBody>
          <a:bodyPr/>
          <a:lstStyle/>
          <a:p>
            <a:fld id="{713B4D35-40B5-4ACD-86EF-F562D6117CB2}" type="datetimeFigureOut">
              <a:rPr lang="en-US" smtClean="0"/>
              <a:t>10/17/22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a:p>
        </p:txBody>
      </p:sp>
    </p:spTree>
    <p:extLst>
      <p:ext uri="{BB962C8B-B14F-4D97-AF65-F5344CB8AC3E}">
        <p14:creationId xmlns:p14="http://schemas.microsoft.com/office/powerpoint/2010/main" val="958673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52400" y="914400"/>
            <a:ext cx="5867400" cy="5257800"/>
          </a:xfrm>
        </p:spPr>
        <p:txBody>
          <a:bodyPr/>
          <a:lstStyle>
            <a:lvl1pPr>
              <a:defRPr baseline="0"/>
            </a:lvl1pPr>
            <a:lvl2pPr>
              <a:defRPr baseline="0"/>
            </a:lvl2pPr>
            <a:lvl3pPr>
              <a:defRPr/>
            </a:lvl3pPr>
            <a:lvl4pPr>
              <a:defRPr sz="1600"/>
            </a:lvl4pPr>
            <a:lvl5pPr>
              <a:defRPr sz="1200" baseline="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Content Placeholder 3"/>
          <p:cNvSpPr>
            <a:spLocks noGrp="1"/>
          </p:cNvSpPr>
          <p:nvPr>
            <p:ph sz="half" idx="2" hasCustomPrompt="1"/>
          </p:nvPr>
        </p:nvSpPr>
        <p:spPr>
          <a:xfrm>
            <a:off x="6248400" y="914400"/>
            <a:ext cx="5791200" cy="5257800"/>
          </a:xfrm>
        </p:spPr>
        <p:txBody>
          <a:bodyPr/>
          <a:lstStyle>
            <a:lvl1pPr>
              <a:defRPr baseline="0"/>
            </a:lvl1pPr>
            <a:lvl2pPr>
              <a:defRPr/>
            </a:lvl2pPr>
            <a:lvl3pPr>
              <a:defRPr baseline="0"/>
            </a:lvl3pPr>
            <a:lvl4pPr>
              <a:defRPr sz="1600" baseline="0"/>
            </a:lvl4pPr>
            <a:lvl5pPr>
              <a:defRPr sz="1200" baseline="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5" name="Date Placeholder 4"/>
          <p:cNvSpPr>
            <a:spLocks noGrp="1"/>
          </p:cNvSpPr>
          <p:nvPr>
            <p:ph type="dt" sz="half" idx="10"/>
          </p:nvPr>
        </p:nvSpPr>
        <p:spPr/>
        <p:txBody>
          <a:bodyPr/>
          <a:lstStyle/>
          <a:p>
            <a:fld id="{713B4D35-40B5-4ACD-86EF-F562D6117CB2}" type="datetimeFigureOut">
              <a:rPr lang="en-US" smtClean="0"/>
              <a:t>10/17/22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B8464-9A39-4D17-9EBA-8AC931709B93}" type="slidenum">
              <a:rPr lang="en-US" smtClean="0"/>
              <a:t>‹#›</a:t>
            </a:fld>
            <a:endParaRPr lang="en-US"/>
          </a:p>
        </p:txBody>
      </p:sp>
      <p:sp>
        <p:nvSpPr>
          <p:cNvPr id="8" name="Title 1"/>
          <p:cNvSpPr>
            <a:spLocks noGrp="1"/>
          </p:cNvSpPr>
          <p:nvPr>
            <p:ph type="title" hasCustomPrompt="1"/>
          </p:nvPr>
        </p:nvSpPr>
        <p:spPr>
          <a:xfrm>
            <a:off x="152400" y="1"/>
            <a:ext cx="11887200" cy="838200"/>
          </a:xfrm>
          <a:prstGeom prst="rect">
            <a:avLst/>
          </a:prstGeom>
        </p:spPr>
        <p:txBody>
          <a:bodyPr anchor="b"/>
          <a:lstStyle>
            <a:lvl1pPr>
              <a:defRPr baseline="0"/>
            </a:lvl1pPr>
          </a:lstStyle>
          <a:p>
            <a:r>
              <a:rPr lang="en-US" dirty="0"/>
              <a:t>Slide title (Calibri Light 44)</a:t>
            </a:r>
          </a:p>
        </p:txBody>
      </p:sp>
    </p:spTree>
    <p:extLst>
      <p:ext uri="{BB962C8B-B14F-4D97-AF65-F5344CB8AC3E}">
        <p14:creationId xmlns:p14="http://schemas.microsoft.com/office/powerpoint/2010/main" val="605619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646AB7D-A190-4E46-BD23-122A337640C1}"/>
              </a:ext>
            </a:extLst>
          </p:cNvPr>
          <p:cNvPicPr>
            <a:picLocks noChangeAspect="1"/>
          </p:cNvPicPr>
          <p:nvPr userDrawn="1"/>
        </p:nvPicPr>
        <p:blipFill>
          <a:blip r:embed="rId2"/>
          <a:stretch>
            <a:fillRect/>
          </a:stretch>
        </p:blipFill>
        <p:spPr>
          <a:xfrm>
            <a:off x="5302041" y="-898366"/>
            <a:ext cx="9408006" cy="8142522"/>
          </a:xfrm>
          <a:prstGeom prst="rect">
            <a:avLst/>
          </a:prstGeom>
        </p:spPr>
      </p:pic>
      <p:sp>
        <p:nvSpPr>
          <p:cNvPr id="5" name="Rectangle 4">
            <a:extLst>
              <a:ext uri="{FF2B5EF4-FFF2-40B4-BE49-F238E27FC236}">
                <a16:creationId xmlns:a16="http://schemas.microsoft.com/office/drawing/2014/main" id="{6D8F7C96-9DBD-442E-9DC1-534B8AEAD84C}"/>
              </a:ext>
            </a:extLst>
          </p:cNvPr>
          <p:cNvSpPr/>
          <p:nvPr userDrawn="1"/>
        </p:nvSpPr>
        <p:spPr>
          <a:xfrm>
            <a:off x="0" y="0"/>
            <a:ext cx="12192000" cy="6849101"/>
          </a:xfrm>
          <a:prstGeom prst="rect">
            <a:avLst/>
          </a:prstGeom>
          <a:solidFill>
            <a:srgbClr val="0032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p:txBody>
      </p:sp>
      <p:pic>
        <p:nvPicPr>
          <p:cNvPr id="3" name="Picture 2" descr="Long exposure of lights">
            <a:extLst>
              <a:ext uri="{FF2B5EF4-FFF2-40B4-BE49-F238E27FC236}">
                <a16:creationId xmlns:a16="http://schemas.microsoft.com/office/drawing/2014/main" id="{4F3193F0-F163-4210-8469-DBAB5964D26D}"/>
              </a:ext>
            </a:extLst>
          </p:cNvPr>
          <p:cNvPicPr>
            <a:picLocks noChangeAspect="1"/>
          </p:cNvPicPr>
          <p:nvPr userDrawn="1"/>
        </p:nvPicPr>
        <p:blipFill rotWithShape="1">
          <a:blip r:embed="rId3">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15556"/>
          <a:stretch/>
        </p:blipFill>
        <p:spPr>
          <a:xfrm>
            <a:off x="-5" y="0"/>
            <a:ext cx="12191999" cy="6858000"/>
          </a:xfrm>
          <a:prstGeom prst="rect">
            <a:avLst/>
          </a:prstGeom>
        </p:spPr>
      </p:pic>
      <p:sp>
        <p:nvSpPr>
          <p:cNvPr id="29" name="Rectangle 28">
            <a:extLst>
              <a:ext uri="{FF2B5EF4-FFF2-40B4-BE49-F238E27FC236}">
                <a16:creationId xmlns:a16="http://schemas.microsoft.com/office/drawing/2014/main" id="{9D3EA9B3-EDD2-4C08-94E7-CB3C361461F2}"/>
              </a:ext>
            </a:extLst>
          </p:cNvPr>
          <p:cNvSpPr/>
          <p:nvPr userDrawn="1"/>
        </p:nvSpPr>
        <p:spPr>
          <a:xfrm>
            <a:off x="1007230" y="739364"/>
            <a:ext cx="5766873" cy="5203214"/>
          </a:xfrm>
          <a:prstGeom prst="rect">
            <a:avLst/>
          </a:prstGeom>
          <a:solidFill>
            <a:srgbClr val="0032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p:txBody>
      </p:sp>
      <p:pic>
        <p:nvPicPr>
          <p:cNvPr id="26" name="Picture 25" descr="A picture containing text, lighter&#10;&#10;Description automatically generated">
            <a:extLst>
              <a:ext uri="{FF2B5EF4-FFF2-40B4-BE49-F238E27FC236}">
                <a16:creationId xmlns:a16="http://schemas.microsoft.com/office/drawing/2014/main" id="{CCDE0F30-B633-4479-A96E-3E2AF7FCACA8}"/>
              </a:ext>
            </a:extLst>
          </p:cNvPr>
          <p:cNvPicPr>
            <a:picLocks noChangeAspect="1"/>
          </p:cNvPicPr>
          <p:nvPr userDrawn="1"/>
        </p:nvPicPr>
        <p:blipFill rotWithShape="1">
          <a:blip r:embed="rId5">
            <a:duotone>
              <a:schemeClr val="accent3">
                <a:shade val="45000"/>
                <a:satMod val="135000"/>
              </a:schemeClr>
              <a:prstClr val="white"/>
            </a:duotone>
            <a:extLst>
              <a:ext uri="{28A0092B-C50C-407E-A947-70E740481C1C}">
                <a14:useLocalDpi xmlns:a14="http://schemas.microsoft.com/office/drawing/2010/main" val="0"/>
              </a:ext>
            </a:extLst>
          </a:blip>
          <a:srcRect l="44274" t="9524" r="5854" b="9451"/>
          <a:stretch/>
        </p:blipFill>
        <p:spPr>
          <a:xfrm>
            <a:off x="3464287" y="1360601"/>
            <a:ext cx="4902693" cy="4481305"/>
          </a:xfrm>
          <a:prstGeom prst="rect">
            <a:avLst/>
          </a:prstGeom>
          <a:noFill/>
        </p:spPr>
      </p:pic>
      <p:sp>
        <p:nvSpPr>
          <p:cNvPr id="33" name="Rectangle: Rounded Corners 32">
            <a:extLst>
              <a:ext uri="{FF2B5EF4-FFF2-40B4-BE49-F238E27FC236}">
                <a16:creationId xmlns:a16="http://schemas.microsoft.com/office/drawing/2014/main" id="{02F99412-8D02-4308-B90B-FA276D8B4A41}"/>
              </a:ext>
            </a:extLst>
          </p:cNvPr>
          <p:cNvSpPr/>
          <p:nvPr userDrawn="1"/>
        </p:nvSpPr>
        <p:spPr>
          <a:xfrm>
            <a:off x="7637286" y="-477595"/>
            <a:ext cx="4902694" cy="1889835"/>
          </a:xfrm>
          <a:prstGeom prst="roundRect">
            <a:avLst/>
          </a:prstGeom>
          <a:solidFill>
            <a:schemeClr val="bg1">
              <a:alpha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F9F98DEC-F90E-4078-B484-F8A75659744D}"/>
              </a:ext>
            </a:extLst>
          </p:cNvPr>
          <p:cNvCxnSpPr>
            <a:cxnSpLocks/>
          </p:cNvCxnSpPr>
          <p:nvPr userDrawn="1"/>
        </p:nvCxnSpPr>
        <p:spPr>
          <a:xfrm>
            <a:off x="1348275" y="3244236"/>
            <a:ext cx="2768610" cy="0"/>
          </a:xfrm>
          <a:prstGeom prst="line">
            <a:avLst/>
          </a:prstGeom>
          <a:ln w="19050">
            <a:solidFill>
              <a:srgbClr val="90C84E"/>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2B54EA28-CA48-4B95-9E0D-2ED9F63165E2}"/>
              </a:ext>
            </a:extLst>
          </p:cNvPr>
          <p:cNvSpPr/>
          <p:nvPr userDrawn="1"/>
        </p:nvSpPr>
        <p:spPr>
          <a:xfrm>
            <a:off x="1239108" y="5820937"/>
            <a:ext cx="9733036" cy="297699"/>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C0D7B9E-CCA3-4FF5-800B-03CEFB891F23}"/>
              </a:ext>
            </a:extLst>
          </p:cNvPr>
          <p:cNvSpPr/>
          <p:nvPr userDrawn="1"/>
        </p:nvSpPr>
        <p:spPr>
          <a:xfrm>
            <a:off x="1297410" y="5869462"/>
            <a:ext cx="8085174" cy="204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C21A1C-7374-4944-B138-2F2E25088D83}"/>
              </a:ext>
            </a:extLst>
          </p:cNvPr>
          <p:cNvSpPr/>
          <p:nvPr userDrawn="1"/>
        </p:nvSpPr>
        <p:spPr>
          <a:xfrm>
            <a:off x="9465909" y="5872002"/>
            <a:ext cx="187236" cy="204257"/>
          </a:xfrm>
          <a:prstGeom prst="rect">
            <a:avLst/>
          </a:prstGeom>
          <a:solidFill>
            <a:srgbClr val="90C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4A37E4-5B26-49E1-AAB3-346B4EC630A2}"/>
              </a:ext>
            </a:extLst>
          </p:cNvPr>
          <p:cNvSpPr/>
          <p:nvPr userDrawn="1"/>
        </p:nvSpPr>
        <p:spPr>
          <a:xfrm>
            <a:off x="9721229" y="5872002"/>
            <a:ext cx="187236" cy="204257"/>
          </a:xfrm>
          <a:prstGeom prst="rect">
            <a:avLst/>
          </a:prstGeom>
          <a:solidFill>
            <a:srgbClr val="90C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4DDAAC1-F92F-440A-92F2-F523B9FDE3B6}"/>
              </a:ext>
            </a:extLst>
          </p:cNvPr>
          <p:cNvSpPr/>
          <p:nvPr userDrawn="1"/>
        </p:nvSpPr>
        <p:spPr>
          <a:xfrm>
            <a:off x="9976550" y="5872002"/>
            <a:ext cx="187236" cy="204257"/>
          </a:xfrm>
          <a:prstGeom prst="rect">
            <a:avLst/>
          </a:prstGeom>
          <a:solidFill>
            <a:srgbClr val="90C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77F8043-769D-413E-8C42-C29DB8086419}"/>
              </a:ext>
            </a:extLst>
          </p:cNvPr>
          <p:cNvSpPr/>
          <p:nvPr userDrawn="1"/>
        </p:nvSpPr>
        <p:spPr>
          <a:xfrm>
            <a:off x="10231870" y="5872002"/>
            <a:ext cx="187236" cy="204257"/>
          </a:xfrm>
          <a:prstGeom prst="rect">
            <a:avLst/>
          </a:prstGeom>
          <a:solidFill>
            <a:srgbClr val="90C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47FE542-042E-4F6A-A90B-34A0A52803C8}"/>
              </a:ext>
            </a:extLst>
          </p:cNvPr>
          <p:cNvSpPr/>
          <p:nvPr userDrawn="1"/>
        </p:nvSpPr>
        <p:spPr>
          <a:xfrm>
            <a:off x="10487190" y="5872002"/>
            <a:ext cx="187236" cy="204257"/>
          </a:xfrm>
          <a:prstGeom prst="rect">
            <a:avLst/>
          </a:prstGeom>
          <a:solidFill>
            <a:srgbClr val="90C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5F8E62-D028-48C2-964A-57392E4CC6A7}"/>
              </a:ext>
            </a:extLst>
          </p:cNvPr>
          <p:cNvSpPr/>
          <p:nvPr userDrawn="1"/>
        </p:nvSpPr>
        <p:spPr>
          <a:xfrm>
            <a:off x="10724288" y="5872002"/>
            <a:ext cx="187236" cy="204257"/>
          </a:xfrm>
          <a:prstGeom prst="rect">
            <a:avLst/>
          </a:prstGeom>
          <a:solidFill>
            <a:srgbClr val="90C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9654982-06B1-4FF6-8ACB-1AB775056737}"/>
              </a:ext>
            </a:extLst>
          </p:cNvPr>
          <p:cNvSpPr/>
          <p:nvPr userDrawn="1"/>
        </p:nvSpPr>
        <p:spPr>
          <a:xfrm>
            <a:off x="10987962" y="5867658"/>
            <a:ext cx="68085" cy="204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descr="Logo&#10;&#10;Description automatically generated">
            <a:extLst>
              <a:ext uri="{FF2B5EF4-FFF2-40B4-BE49-F238E27FC236}">
                <a16:creationId xmlns:a16="http://schemas.microsoft.com/office/drawing/2014/main" id="{6DBB92C5-D077-4B4B-84DD-FF2D54B9B5F8}"/>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35811" t="36842" r="40473" b="27018"/>
          <a:stretch/>
        </p:blipFill>
        <p:spPr>
          <a:xfrm>
            <a:off x="10735961" y="505329"/>
            <a:ext cx="448797" cy="528484"/>
          </a:xfrm>
          <a:prstGeom prst="rect">
            <a:avLst/>
          </a:prstGeom>
        </p:spPr>
      </p:pic>
      <p:sp>
        <p:nvSpPr>
          <p:cNvPr id="6" name="TextBox 5">
            <a:extLst>
              <a:ext uri="{FF2B5EF4-FFF2-40B4-BE49-F238E27FC236}">
                <a16:creationId xmlns:a16="http://schemas.microsoft.com/office/drawing/2014/main" id="{961EDCC6-3221-4DB1-A243-C7351E7B4B8F}"/>
              </a:ext>
            </a:extLst>
          </p:cNvPr>
          <p:cNvSpPr txBox="1"/>
          <p:nvPr userDrawn="1"/>
        </p:nvSpPr>
        <p:spPr>
          <a:xfrm>
            <a:off x="1312651" y="1084464"/>
            <a:ext cx="4258677" cy="2246769"/>
          </a:xfrm>
          <a:prstGeom prst="rect">
            <a:avLst/>
          </a:prstGeom>
          <a:noFill/>
        </p:spPr>
        <p:txBody>
          <a:bodyPr wrap="square" rtlCol="0">
            <a:spAutoFit/>
          </a:bodyPr>
          <a:lstStyle/>
          <a:p>
            <a:pPr>
              <a:lnSpc>
                <a:spcPts val="4200"/>
              </a:lnSpc>
            </a:pPr>
            <a:r>
              <a:rPr lang="en-US" sz="4000" spc="-150" dirty="0">
                <a:solidFill>
                  <a:schemeClr val="bg1"/>
                </a:solidFill>
                <a:latin typeface="Interstate-Black" panose="02000603040000020004" pitchFamily="2" charset="0"/>
              </a:rPr>
              <a:t>INDOT Electric Vehicle Infrastructure Plan</a:t>
            </a:r>
            <a:endParaRPr lang="en-US" sz="4000" spc="-150" dirty="0">
              <a:solidFill>
                <a:srgbClr val="90C84E"/>
              </a:solidFill>
              <a:latin typeface="Interstate-Black" panose="02000603040000020004" pitchFamily="2" charset="0"/>
            </a:endParaRPr>
          </a:p>
        </p:txBody>
      </p:sp>
      <p:pic>
        <p:nvPicPr>
          <p:cNvPr id="28" name="Picture 27" descr="A picture containing text, lighter&#10;&#10;Description automatically generated">
            <a:extLst>
              <a:ext uri="{FF2B5EF4-FFF2-40B4-BE49-F238E27FC236}">
                <a16:creationId xmlns:a16="http://schemas.microsoft.com/office/drawing/2014/main" id="{560D036D-EAE9-479C-93B3-E91C7C4960F1}"/>
              </a:ext>
            </a:extLst>
          </p:cNvPr>
          <p:cNvPicPr>
            <a:picLocks noChangeAspect="1"/>
          </p:cNvPicPr>
          <p:nvPr userDrawn="1"/>
        </p:nvPicPr>
        <p:blipFill rotWithShape="1">
          <a:blip r:embed="rId5">
            <a:duotone>
              <a:prstClr val="black"/>
              <a:schemeClr val="accent5">
                <a:tint val="45000"/>
                <a:satMod val="400000"/>
              </a:schemeClr>
            </a:duotone>
            <a:extLst>
              <a:ext uri="{28A0092B-C50C-407E-A947-70E740481C1C}">
                <a14:useLocalDpi xmlns:a14="http://schemas.microsoft.com/office/drawing/2010/main" val="0"/>
              </a:ext>
            </a:extLst>
          </a:blip>
          <a:srcRect l="44274" t="9524" r="5854" b="9451"/>
          <a:stretch/>
        </p:blipFill>
        <p:spPr>
          <a:xfrm>
            <a:off x="3450063" y="1344345"/>
            <a:ext cx="4902693" cy="4481305"/>
          </a:xfrm>
          <a:prstGeom prst="rect">
            <a:avLst/>
          </a:prstGeom>
          <a:noFill/>
        </p:spPr>
      </p:pic>
      <p:pic>
        <p:nvPicPr>
          <p:cNvPr id="22" name="Picture 21" descr="Logo&#10;&#10;Description automatically generated">
            <a:extLst>
              <a:ext uri="{FF2B5EF4-FFF2-40B4-BE49-F238E27FC236}">
                <a16:creationId xmlns:a16="http://schemas.microsoft.com/office/drawing/2014/main" id="{44D45516-FCC4-4776-BBA9-5E9E04C9B72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035075" y="360322"/>
            <a:ext cx="1434801" cy="693663"/>
          </a:xfrm>
          <a:prstGeom prst="rect">
            <a:avLst/>
          </a:prstGeom>
        </p:spPr>
      </p:pic>
      <p:pic>
        <p:nvPicPr>
          <p:cNvPr id="27" name="Picture 26" descr="Logo&#10;&#10;Description automatically generated">
            <a:extLst>
              <a:ext uri="{FF2B5EF4-FFF2-40B4-BE49-F238E27FC236}">
                <a16:creationId xmlns:a16="http://schemas.microsoft.com/office/drawing/2014/main" id="{9F363011-C737-4C48-851F-D860C075072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57655" y="337185"/>
            <a:ext cx="884740" cy="884740"/>
          </a:xfrm>
          <a:prstGeom prst="rect">
            <a:avLst/>
          </a:prstGeom>
        </p:spPr>
      </p:pic>
      <p:grpSp>
        <p:nvGrpSpPr>
          <p:cNvPr id="30" name="Group 29">
            <a:extLst>
              <a:ext uri="{FF2B5EF4-FFF2-40B4-BE49-F238E27FC236}">
                <a16:creationId xmlns:a16="http://schemas.microsoft.com/office/drawing/2014/main" id="{1B84FB15-7AC6-42AD-8FA8-581EC04CA86A}"/>
              </a:ext>
            </a:extLst>
          </p:cNvPr>
          <p:cNvGrpSpPr/>
          <p:nvPr userDrawn="1"/>
        </p:nvGrpSpPr>
        <p:grpSpPr>
          <a:xfrm>
            <a:off x="8996975" y="651509"/>
            <a:ext cx="1447460" cy="245617"/>
            <a:chOff x="9377975" y="442466"/>
            <a:chExt cx="1447460" cy="425365"/>
          </a:xfrm>
        </p:grpSpPr>
        <p:cxnSp>
          <p:nvCxnSpPr>
            <p:cNvPr id="31" name="Straight Connector 30">
              <a:extLst>
                <a:ext uri="{FF2B5EF4-FFF2-40B4-BE49-F238E27FC236}">
                  <a16:creationId xmlns:a16="http://schemas.microsoft.com/office/drawing/2014/main" id="{349A6FCB-7810-44E0-9EAF-B5DF9C6E1720}"/>
                </a:ext>
              </a:extLst>
            </p:cNvPr>
            <p:cNvCxnSpPr>
              <a:cxnSpLocks/>
            </p:cNvCxnSpPr>
            <p:nvPr userDrawn="1"/>
          </p:nvCxnSpPr>
          <p:spPr>
            <a:xfrm flipV="1">
              <a:off x="9377975" y="442466"/>
              <a:ext cx="0" cy="42536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6DEC9B-A7C1-4710-9F38-54517DFE07E8}"/>
                </a:ext>
              </a:extLst>
            </p:cNvPr>
            <p:cNvCxnSpPr>
              <a:cxnSpLocks/>
            </p:cNvCxnSpPr>
            <p:nvPr userDrawn="1"/>
          </p:nvCxnSpPr>
          <p:spPr>
            <a:xfrm flipV="1">
              <a:off x="10825435" y="442466"/>
              <a:ext cx="0" cy="42536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4" name="Picture 33">
            <a:extLst>
              <a:ext uri="{FF2B5EF4-FFF2-40B4-BE49-F238E27FC236}">
                <a16:creationId xmlns:a16="http://schemas.microsoft.com/office/drawing/2014/main" id="{81948EE5-814B-4D66-9B67-8D3CAD0B48BC}"/>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7978142" y="650414"/>
            <a:ext cx="914397" cy="269161"/>
          </a:xfrm>
          <a:prstGeom prst="rect">
            <a:avLst/>
          </a:prstGeom>
        </p:spPr>
      </p:pic>
      <p:sp>
        <p:nvSpPr>
          <p:cNvPr id="20" name="Freeform: Shape 19">
            <a:extLst>
              <a:ext uri="{FF2B5EF4-FFF2-40B4-BE49-F238E27FC236}">
                <a16:creationId xmlns:a16="http://schemas.microsoft.com/office/drawing/2014/main" id="{4903C082-2C5C-491A-8933-3E95D6AFD2C9}"/>
              </a:ext>
            </a:extLst>
          </p:cNvPr>
          <p:cNvSpPr/>
          <p:nvPr userDrawn="1"/>
        </p:nvSpPr>
        <p:spPr>
          <a:xfrm>
            <a:off x="1007236" y="774086"/>
            <a:ext cx="6648035" cy="5203179"/>
          </a:xfrm>
          <a:custGeom>
            <a:avLst/>
            <a:gdLst>
              <a:gd name="connsiteX0" fmla="*/ 264695 w 10972800"/>
              <a:gd name="connsiteY0" fmla="*/ 5823284 h 5823284"/>
              <a:gd name="connsiteX1" fmla="*/ 0 w 10972800"/>
              <a:gd name="connsiteY1" fmla="*/ 5823284 h 5823284"/>
              <a:gd name="connsiteX2" fmla="*/ 0 w 10972800"/>
              <a:gd name="connsiteY2" fmla="*/ 0 h 5823284"/>
              <a:gd name="connsiteX3" fmla="*/ 10972800 w 10972800"/>
              <a:gd name="connsiteY3" fmla="*/ 0 h 5823284"/>
            </a:gdLst>
            <a:ahLst/>
            <a:cxnLst>
              <a:cxn ang="0">
                <a:pos x="connsiteX0" y="connsiteY0"/>
              </a:cxn>
              <a:cxn ang="0">
                <a:pos x="connsiteX1" y="connsiteY1"/>
              </a:cxn>
              <a:cxn ang="0">
                <a:pos x="connsiteX2" y="connsiteY2"/>
              </a:cxn>
              <a:cxn ang="0">
                <a:pos x="connsiteX3" y="connsiteY3"/>
              </a:cxn>
            </a:cxnLst>
            <a:rect l="l" t="t" r="r" b="b"/>
            <a:pathLst>
              <a:path w="10972800" h="5823284">
                <a:moveTo>
                  <a:pt x="264695" y="5823284"/>
                </a:moveTo>
                <a:lnTo>
                  <a:pt x="0" y="5823284"/>
                </a:lnTo>
                <a:lnTo>
                  <a:pt x="0" y="0"/>
                </a:lnTo>
                <a:lnTo>
                  <a:pt x="1097280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BFC8ED43-0805-47DD-9C48-676F8A785A45}"/>
              </a:ext>
            </a:extLst>
          </p:cNvPr>
          <p:cNvCxnSpPr>
            <a:cxnSpLocks/>
          </p:cNvCxnSpPr>
          <p:nvPr userDrawn="1"/>
        </p:nvCxnSpPr>
        <p:spPr>
          <a:xfrm>
            <a:off x="1135380" y="5977300"/>
            <a:ext cx="10372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4845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E4AB0D-FBE4-414E-87C2-55A87A66EB75}"/>
              </a:ext>
            </a:extLst>
          </p:cNvPr>
          <p:cNvSpPr/>
          <p:nvPr userDrawn="1"/>
        </p:nvSpPr>
        <p:spPr>
          <a:xfrm>
            <a:off x="0" y="0"/>
            <a:ext cx="12192000" cy="6858000"/>
          </a:xfrm>
          <a:prstGeom prst="rect">
            <a:avLst/>
          </a:prstGeom>
          <a:solidFill>
            <a:srgbClr val="90C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B7737A9-5431-42E5-AC4B-1F764E6AFEEE}"/>
              </a:ext>
            </a:extLst>
          </p:cNvPr>
          <p:cNvSpPr/>
          <p:nvPr userDrawn="1"/>
        </p:nvSpPr>
        <p:spPr>
          <a:xfrm>
            <a:off x="6461479" y="4033078"/>
            <a:ext cx="109105" cy="502418"/>
          </a:xfrm>
          <a:prstGeom prst="rect">
            <a:avLst/>
          </a:prstGeom>
          <a:solidFill>
            <a:srgbClr val="90C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DB7636-C267-4546-9121-C8F27FA28C81}"/>
              </a:ext>
            </a:extLst>
          </p:cNvPr>
          <p:cNvSpPr/>
          <p:nvPr userDrawn="1"/>
        </p:nvSpPr>
        <p:spPr>
          <a:xfrm>
            <a:off x="0" y="2552281"/>
            <a:ext cx="12192000" cy="1808704"/>
          </a:xfrm>
          <a:prstGeom prst="rect">
            <a:avLst/>
          </a:prstGeom>
          <a:solidFill>
            <a:srgbClr val="0032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picture containing text, lighter&#10;&#10;Description automatically generated">
            <a:extLst>
              <a:ext uri="{FF2B5EF4-FFF2-40B4-BE49-F238E27FC236}">
                <a16:creationId xmlns:a16="http://schemas.microsoft.com/office/drawing/2014/main" id="{733B2D6F-E4CC-49CF-A97C-6B3AB8BEEE4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4274" t="9524" r="5854" b="9451"/>
          <a:stretch/>
        </p:blipFill>
        <p:spPr>
          <a:xfrm>
            <a:off x="6960156" y="741843"/>
            <a:ext cx="4923692" cy="4500500"/>
          </a:xfrm>
          <a:prstGeom prst="rect">
            <a:avLst/>
          </a:prstGeom>
        </p:spPr>
      </p:pic>
      <p:grpSp>
        <p:nvGrpSpPr>
          <p:cNvPr id="2" name="Group 1">
            <a:extLst>
              <a:ext uri="{FF2B5EF4-FFF2-40B4-BE49-F238E27FC236}">
                <a16:creationId xmlns:a16="http://schemas.microsoft.com/office/drawing/2014/main" id="{C36A4F0E-45FE-44BA-8045-18A051E7704B}"/>
              </a:ext>
            </a:extLst>
          </p:cNvPr>
          <p:cNvGrpSpPr/>
          <p:nvPr userDrawn="1"/>
        </p:nvGrpSpPr>
        <p:grpSpPr>
          <a:xfrm>
            <a:off x="555870" y="6334125"/>
            <a:ext cx="10986903" cy="333178"/>
            <a:chOff x="555870" y="6334125"/>
            <a:chExt cx="10986903" cy="333178"/>
          </a:xfrm>
        </p:grpSpPr>
        <p:sp>
          <p:nvSpPr>
            <p:cNvPr id="36" name="Rectangle: Rounded Corners 35">
              <a:extLst>
                <a:ext uri="{FF2B5EF4-FFF2-40B4-BE49-F238E27FC236}">
                  <a16:creationId xmlns:a16="http://schemas.microsoft.com/office/drawing/2014/main" id="{298C67FC-EC72-4632-B104-24CC1A4CF309}"/>
                </a:ext>
              </a:extLst>
            </p:cNvPr>
            <p:cNvSpPr/>
            <p:nvPr userDrawn="1"/>
          </p:nvSpPr>
          <p:spPr>
            <a:xfrm>
              <a:off x="555870" y="6334125"/>
              <a:ext cx="10893000" cy="333178"/>
            </a:xfrm>
            <a:prstGeom prst="roundRect">
              <a:avLst/>
            </a:prstGeom>
            <a:noFill/>
            <a:ln w="38100">
              <a:solidFill>
                <a:srgbClr val="003B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40EFB9A-097C-4D25-9A8A-3C3B219B6D69}"/>
                </a:ext>
              </a:extLst>
            </p:cNvPr>
            <p:cNvSpPr/>
            <p:nvPr userDrawn="1"/>
          </p:nvSpPr>
          <p:spPr>
            <a:xfrm>
              <a:off x="638176" y="6391275"/>
              <a:ext cx="9048750" cy="228600"/>
            </a:xfrm>
            <a:prstGeom prst="rect">
              <a:avLst/>
            </a:prstGeom>
            <a:solidFill>
              <a:srgbClr val="003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3E5E8A7-7771-42D6-990B-0F90D21F6240}"/>
                </a:ext>
              </a:extLst>
            </p:cNvPr>
            <p:cNvSpPr/>
            <p:nvPr userDrawn="1"/>
          </p:nvSpPr>
          <p:spPr>
            <a:xfrm>
              <a:off x="9763125" y="6391275"/>
              <a:ext cx="209550" cy="228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26E9659-958A-43F0-9567-185377050351}"/>
                </a:ext>
              </a:extLst>
            </p:cNvPr>
            <p:cNvSpPr/>
            <p:nvPr userDrawn="1"/>
          </p:nvSpPr>
          <p:spPr>
            <a:xfrm>
              <a:off x="10048874" y="6391275"/>
              <a:ext cx="209550" cy="228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BC1982C-F095-42AE-8AA9-32C40E5BA2DD}"/>
                </a:ext>
              </a:extLst>
            </p:cNvPr>
            <p:cNvSpPr/>
            <p:nvPr userDrawn="1"/>
          </p:nvSpPr>
          <p:spPr>
            <a:xfrm>
              <a:off x="10334623" y="6391275"/>
              <a:ext cx="209550" cy="228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58C1EB6-064F-4113-9A72-2E8E9BDBB6C1}"/>
                </a:ext>
              </a:extLst>
            </p:cNvPr>
            <p:cNvSpPr/>
            <p:nvPr userDrawn="1"/>
          </p:nvSpPr>
          <p:spPr>
            <a:xfrm>
              <a:off x="10620372" y="6391275"/>
              <a:ext cx="209550" cy="228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694063D-7F40-4A53-A944-A2D1941A636E}"/>
                </a:ext>
              </a:extLst>
            </p:cNvPr>
            <p:cNvSpPr/>
            <p:nvPr userDrawn="1"/>
          </p:nvSpPr>
          <p:spPr>
            <a:xfrm>
              <a:off x="10906121" y="6391275"/>
              <a:ext cx="209550" cy="228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E3C2096-20A7-4754-A944-F20DCB0AD744}"/>
                </a:ext>
              </a:extLst>
            </p:cNvPr>
            <p:cNvSpPr/>
            <p:nvPr userDrawn="1"/>
          </p:nvSpPr>
          <p:spPr>
            <a:xfrm>
              <a:off x="11171475" y="6391275"/>
              <a:ext cx="209550" cy="228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E03EEFB-19EC-4015-A5E9-67B5E090123F}"/>
                </a:ext>
              </a:extLst>
            </p:cNvPr>
            <p:cNvSpPr/>
            <p:nvPr userDrawn="1"/>
          </p:nvSpPr>
          <p:spPr>
            <a:xfrm>
              <a:off x="11466574" y="6386414"/>
              <a:ext cx="76199" cy="228600"/>
            </a:xfrm>
            <a:prstGeom prst="rect">
              <a:avLst/>
            </a:prstGeom>
            <a:solidFill>
              <a:srgbClr val="003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9D83B000-D59D-4054-9FAC-4934FC40D3F0}"/>
                </a:ext>
              </a:extLst>
            </p:cNvPr>
            <p:cNvSpPr txBox="1"/>
            <p:nvPr userDrawn="1"/>
          </p:nvSpPr>
          <p:spPr>
            <a:xfrm>
              <a:off x="1404367" y="6375962"/>
              <a:ext cx="3858129" cy="253916"/>
            </a:xfrm>
            <a:prstGeom prst="rect">
              <a:avLst/>
            </a:prstGeom>
            <a:noFill/>
          </p:spPr>
          <p:txBody>
            <a:bodyPr wrap="square" rtlCol="0">
              <a:spAutoFit/>
            </a:bodyPr>
            <a:lstStyle/>
            <a:p>
              <a:r>
                <a:rPr lang="en-US" sz="1050" b="1" dirty="0">
                  <a:solidFill>
                    <a:srgbClr val="90C84E"/>
                  </a:solidFill>
                  <a:latin typeface="Interstate-Regular" panose="02000603020000020004" pitchFamily="2" charset="0"/>
                </a:rPr>
                <a:t>National Electric Vehicle Infrastructure</a:t>
              </a:r>
            </a:p>
          </p:txBody>
        </p:sp>
        <p:pic>
          <p:nvPicPr>
            <p:cNvPr id="46" name="Picture 45">
              <a:extLst>
                <a:ext uri="{FF2B5EF4-FFF2-40B4-BE49-F238E27FC236}">
                  <a16:creationId xmlns:a16="http://schemas.microsoft.com/office/drawing/2014/main" id="{52E0967E-840C-4715-8D86-84F82752053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43515" y="6397422"/>
              <a:ext cx="665537" cy="195907"/>
            </a:xfrm>
            <a:prstGeom prst="rect">
              <a:avLst/>
            </a:prstGeom>
          </p:spPr>
        </p:pic>
      </p:grpSp>
      <p:pic>
        <p:nvPicPr>
          <p:cNvPr id="18" name="Picture 17">
            <a:extLst>
              <a:ext uri="{FF2B5EF4-FFF2-40B4-BE49-F238E27FC236}">
                <a16:creationId xmlns:a16="http://schemas.microsoft.com/office/drawing/2014/main" id="{FF0122E1-CD14-4E14-8921-37E0E4484E9B}"/>
              </a:ext>
            </a:extLst>
          </p:cNvPr>
          <p:cNvPicPr>
            <a:picLocks noChangeAspect="1"/>
          </p:cNvPicPr>
          <p:nvPr userDrawn="1"/>
        </p:nvPicPr>
        <p:blipFill rotWithShape="1">
          <a:blip r:embed="rId4"/>
          <a:srcRect r="17401"/>
          <a:stretch/>
        </p:blipFill>
        <p:spPr>
          <a:xfrm>
            <a:off x="-810753" y="-898367"/>
            <a:ext cx="7770909" cy="8142522"/>
          </a:xfrm>
          <a:prstGeom prst="rect">
            <a:avLst/>
          </a:prstGeom>
        </p:spPr>
      </p:pic>
    </p:spTree>
    <p:extLst>
      <p:ext uri="{BB962C8B-B14F-4D97-AF65-F5344CB8AC3E}">
        <p14:creationId xmlns:p14="http://schemas.microsoft.com/office/powerpoint/2010/main" val="992599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 Id="rId14"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Layout" Target="../slideLayouts/slideLayout10.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11" Type="http://schemas.openxmlformats.org/officeDocument/2006/relationships/image" Target="../media/image5.png"/><Relationship Id="rId5" Type="http://schemas.openxmlformats.org/officeDocument/2006/relationships/slideLayout" Target="../slideLayouts/slideLayout12.xml"/><Relationship Id="rId10" Type="http://schemas.openxmlformats.org/officeDocument/2006/relationships/image" Target="../media/image4.png"/><Relationship Id="rId4" Type="http://schemas.openxmlformats.org/officeDocument/2006/relationships/slideLayout" Target="../slideLayouts/slideLayout11.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828B15B-0F47-4B8E-A2AA-7294E4C9AC52}"/>
              </a:ext>
            </a:extLst>
          </p:cNvPr>
          <p:cNvPicPr>
            <a:picLocks noChangeAspect="1"/>
          </p:cNvPicPr>
          <p:nvPr userDrawn="1"/>
        </p:nvPicPr>
        <p:blipFill>
          <a:blip r:embed="rId9"/>
          <a:stretch>
            <a:fillRect/>
          </a:stretch>
        </p:blipFill>
        <p:spPr>
          <a:xfrm>
            <a:off x="5268672" y="-898367"/>
            <a:ext cx="9408006" cy="8142522"/>
          </a:xfrm>
          <a:prstGeom prst="rect">
            <a:avLst/>
          </a:prstGeom>
        </p:spPr>
      </p:pic>
      <p:pic>
        <p:nvPicPr>
          <p:cNvPr id="20" name="Picture 19" descr="Logo&#10;&#10;Description automatically generated">
            <a:extLst>
              <a:ext uri="{FF2B5EF4-FFF2-40B4-BE49-F238E27FC236}">
                <a16:creationId xmlns:a16="http://schemas.microsoft.com/office/drawing/2014/main" id="{3A42FA63-2AC7-4405-B34A-3C96908E38C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416075" y="261262"/>
            <a:ext cx="1434801" cy="693663"/>
          </a:xfrm>
          <a:prstGeom prst="rect">
            <a:avLst/>
          </a:prstGeom>
        </p:spPr>
      </p:pic>
      <p:sp>
        <p:nvSpPr>
          <p:cNvPr id="2" name="Title Placeholder 1">
            <a:extLst>
              <a:ext uri="{FF2B5EF4-FFF2-40B4-BE49-F238E27FC236}">
                <a16:creationId xmlns:a16="http://schemas.microsoft.com/office/drawing/2014/main" id="{972E2C2E-A319-420F-A8EA-DFA6526DC768}"/>
              </a:ext>
            </a:extLst>
          </p:cNvPr>
          <p:cNvSpPr>
            <a:spLocks noGrp="1"/>
          </p:cNvSpPr>
          <p:nvPr>
            <p:ph type="title"/>
          </p:nvPr>
        </p:nvSpPr>
        <p:spPr>
          <a:xfrm>
            <a:off x="429501" y="86866"/>
            <a:ext cx="5971296" cy="711200"/>
          </a:xfrm>
          <a:prstGeom prst="snip2DiagRect">
            <a:avLst>
              <a:gd name="adj1" fmla="val 0"/>
              <a:gd name="adj2" fmla="val 0"/>
            </a:avLst>
          </a:prstGeom>
          <a:noFill/>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E5B478-7A7E-492D-8F22-5FB438E15A6E}"/>
              </a:ext>
            </a:extLst>
          </p:cNvPr>
          <p:cNvSpPr>
            <a:spLocks noGrp="1"/>
          </p:cNvSpPr>
          <p:nvPr>
            <p:ph type="body" idx="1"/>
          </p:nvPr>
        </p:nvSpPr>
        <p:spPr>
          <a:xfrm>
            <a:off x="570251" y="1018318"/>
            <a:ext cx="10714944" cy="477678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grpSp>
        <p:nvGrpSpPr>
          <p:cNvPr id="8" name="Group 7">
            <a:extLst>
              <a:ext uri="{FF2B5EF4-FFF2-40B4-BE49-F238E27FC236}">
                <a16:creationId xmlns:a16="http://schemas.microsoft.com/office/drawing/2014/main" id="{CA0F5C47-ECF4-432A-BF77-3FFB7274A236}"/>
              </a:ext>
            </a:extLst>
          </p:cNvPr>
          <p:cNvGrpSpPr/>
          <p:nvPr userDrawn="1"/>
        </p:nvGrpSpPr>
        <p:grpSpPr>
          <a:xfrm>
            <a:off x="-287225" y="385013"/>
            <a:ext cx="11974054" cy="6943689"/>
            <a:chOff x="-287225" y="385013"/>
            <a:chExt cx="11974054" cy="6943689"/>
          </a:xfrm>
        </p:grpSpPr>
        <p:sp>
          <p:nvSpPr>
            <p:cNvPr id="4" name="Rectangle: Rounded Corners 3">
              <a:extLst>
                <a:ext uri="{FF2B5EF4-FFF2-40B4-BE49-F238E27FC236}">
                  <a16:creationId xmlns:a16="http://schemas.microsoft.com/office/drawing/2014/main" id="{AB53625F-4E9A-48FA-89D5-100D87DC0026}"/>
                </a:ext>
              </a:extLst>
            </p:cNvPr>
            <p:cNvSpPr/>
            <p:nvPr userDrawn="1"/>
          </p:nvSpPr>
          <p:spPr>
            <a:xfrm>
              <a:off x="555870" y="6334125"/>
              <a:ext cx="10893000" cy="333178"/>
            </a:xfrm>
            <a:prstGeom prst="roundRect">
              <a:avLst/>
            </a:prstGeom>
            <a:noFill/>
            <a:ln w="38100">
              <a:solidFill>
                <a:srgbClr val="003B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 name="Rectangle 4">
              <a:extLst>
                <a:ext uri="{FF2B5EF4-FFF2-40B4-BE49-F238E27FC236}">
                  <a16:creationId xmlns:a16="http://schemas.microsoft.com/office/drawing/2014/main" id="{5A25015C-4F07-4F5A-8351-0133820E213A}"/>
                </a:ext>
              </a:extLst>
            </p:cNvPr>
            <p:cNvSpPr/>
            <p:nvPr userDrawn="1"/>
          </p:nvSpPr>
          <p:spPr>
            <a:xfrm>
              <a:off x="611674" y="6391275"/>
              <a:ext cx="9075252" cy="228600"/>
            </a:xfrm>
            <a:prstGeom prst="rect">
              <a:avLst/>
            </a:prstGeom>
            <a:solidFill>
              <a:srgbClr val="003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2021F1D-3550-48B4-A293-F08B43AD98D9}"/>
                </a:ext>
              </a:extLst>
            </p:cNvPr>
            <p:cNvSpPr/>
            <p:nvPr userDrawn="1"/>
          </p:nvSpPr>
          <p:spPr>
            <a:xfrm>
              <a:off x="9763125" y="6391275"/>
              <a:ext cx="209550" cy="228600"/>
            </a:xfrm>
            <a:prstGeom prst="rect">
              <a:avLst/>
            </a:prstGeom>
            <a:solidFill>
              <a:srgbClr val="90C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B3D2D37-B935-4BBE-A45D-6805DAE37DE4}"/>
                </a:ext>
              </a:extLst>
            </p:cNvPr>
            <p:cNvSpPr/>
            <p:nvPr userDrawn="1"/>
          </p:nvSpPr>
          <p:spPr>
            <a:xfrm>
              <a:off x="10048874" y="6391275"/>
              <a:ext cx="209550" cy="228600"/>
            </a:xfrm>
            <a:prstGeom prst="rect">
              <a:avLst/>
            </a:prstGeom>
            <a:solidFill>
              <a:srgbClr val="90C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49E7934-1960-4994-BCF9-C1AC3BBD41D0}"/>
                </a:ext>
              </a:extLst>
            </p:cNvPr>
            <p:cNvSpPr/>
            <p:nvPr userDrawn="1"/>
          </p:nvSpPr>
          <p:spPr>
            <a:xfrm>
              <a:off x="10334623" y="6391275"/>
              <a:ext cx="209550" cy="228600"/>
            </a:xfrm>
            <a:prstGeom prst="rect">
              <a:avLst/>
            </a:prstGeom>
            <a:solidFill>
              <a:srgbClr val="90C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E6DDAC7-37F0-4A45-AA23-1DD270A997C4}"/>
                </a:ext>
              </a:extLst>
            </p:cNvPr>
            <p:cNvSpPr/>
            <p:nvPr userDrawn="1"/>
          </p:nvSpPr>
          <p:spPr>
            <a:xfrm>
              <a:off x="10620372" y="6391275"/>
              <a:ext cx="209550" cy="228600"/>
            </a:xfrm>
            <a:prstGeom prst="rect">
              <a:avLst/>
            </a:prstGeom>
            <a:solidFill>
              <a:srgbClr val="90C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CC2F32E-CA28-460D-8030-8425A8B4DC81}"/>
                </a:ext>
              </a:extLst>
            </p:cNvPr>
            <p:cNvSpPr/>
            <p:nvPr userDrawn="1"/>
          </p:nvSpPr>
          <p:spPr>
            <a:xfrm>
              <a:off x="10906121" y="6391275"/>
              <a:ext cx="209550" cy="228600"/>
            </a:xfrm>
            <a:prstGeom prst="rect">
              <a:avLst/>
            </a:prstGeom>
            <a:solidFill>
              <a:srgbClr val="90C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89E14B2-83EF-4120-8D41-558E0600FC2A}"/>
                </a:ext>
              </a:extLst>
            </p:cNvPr>
            <p:cNvSpPr/>
            <p:nvPr userDrawn="1"/>
          </p:nvSpPr>
          <p:spPr>
            <a:xfrm>
              <a:off x="11171475" y="6391275"/>
              <a:ext cx="209550" cy="228600"/>
            </a:xfrm>
            <a:prstGeom prst="rect">
              <a:avLst/>
            </a:prstGeom>
            <a:solidFill>
              <a:srgbClr val="90C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A6CC339-B282-4140-B18D-1BF3FAE39457}"/>
                </a:ext>
              </a:extLst>
            </p:cNvPr>
            <p:cNvSpPr/>
            <p:nvPr userDrawn="1"/>
          </p:nvSpPr>
          <p:spPr>
            <a:xfrm>
              <a:off x="11466574" y="6386414"/>
              <a:ext cx="76199" cy="228600"/>
            </a:xfrm>
            <a:prstGeom prst="rect">
              <a:avLst/>
            </a:prstGeom>
            <a:solidFill>
              <a:srgbClr val="003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247E7D-972F-4AF7-809E-6AB246E71868}"/>
                </a:ext>
              </a:extLst>
            </p:cNvPr>
            <p:cNvSpPr/>
            <p:nvPr userDrawn="1"/>
          </p:nvSpPr>
          <p:spPr>
            <a:xfrm>
              <a:off x="296365" y="685800"/>
              <a:ext cx="7721921" cy="5823284"/>
            </a:xfrm>
            <a:custGeom>
              <a:avLst/>
              <a:gdLst>
                <a:gd name="connsiteX0" fmla="*/ 264695 w 10972800"/>
                <a:gd name="connsiteY0" fmla="*/ 5823284 h 5823284"/>
                <a:gd name="connsiteX1" fmla="*/ 0 w 10972800"/>
                <a:gd name="connsiteY1" fmla="*/ 5823284 h 5823284"/>
                <a:gd name="connsiteX2" fmla="*/ 0 w 10972800"/>
                <a:gd name="connsiteY2" fmla="*/ 0 h 5823284"/>
                <a:gd name="connsiteX3" fmla="*/ 10972800 w 10972800"/>
                <a:gd name="connsiteY3" fmla="*/ 0 h 5823284"/>
              </a:gdLst>
              <a:ahLst/>
              <a:cxnLst>
                <a:cxn ang="0">
                  <a:pos x="connsiteX0" y="connsiteY0"/>
                </a:cxn>
                <a:cxn ang="0">
                  <a:pos x="connsiteX1" y="connsiteY1"/>
                </a:cxn>
                <a:cxn ang="0">
                  <a:pos x="connsiteX2" y="connsiteY2"/>
                </a:cxn>
                <a:cxn ang="0">
                  <a:pos x="connsiteX3" y="connsiteY3"/>
                </a:cxn>
              </a:cxnLst>
              <a:rect l="l" t="t" r="r" b="b"/>
              <a:pathLst>
                <a:path w="10972800" h="5823284">
                  <a:moveTo>
                    <a:pt x="264695" y="5823284"/>
                  </a:moveTo>
                  <a:lnTo>
                    <a:pt x="0" y="5823284"/>
                  </a:lnTo>
                  <a:lnTo>
                    <a:pt x="0" y="0"/>
                  </a:lnTo>
                  <a:lnTo>
                    <a:pt x="10972800" y="0"/>
                  </a:lnTo>
                </a:path>
              </a:pathLst>
            </a:custGeom>
            <a:noFill/>
            <a:ln w="38100">
              <a:solidFill>
                <a:srgbClr val="003B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BF6F10F5-FE85-4E97-9027-006034617FB1}"/>
                </a:ext>
              </a:extLst>
            </p:cNvPr>
            <p:cNvSpPr txBox="1"/>
            <p:nvPr userDrawn="1"/>
          </p:nvSpPr>
          <p:spPr>
            <a:xfrm>
              <a:off x="600424" y="6375962"/>
              <a:ext cx="3858129" cy="253916"/>
            </a:xfrm>
            <a:prstGeom prst="rect">
              <a:avLst/>
            </a:prstGeom>
            <a:noFill/>
          </p:spPr>
          <p:txBody>
            <a:bodyPr wrap="square" rtlCol="0">
              <a:spAutoFit/>
            </a:bodyPr>
            <a:lstStyle/>
            <a:p>
              <a:r>
                <a:rPr lang="en-US" sz="1050" b="1" dirty="0">
                  <a:solidFill>
                    <a:srgbClr val="90C84E"/>
                  </a:solidFill>
                  <a:latin typeface="Interstate-Regular" panose="02000603020000020004" pitchFamily="2" charset="0"/>
                </a:rPr>
                <a:t>National Electric Vehicle Infrastructure</a:t>
              </a:r>
            </a:p>
          </p:txBody>
        </p:sp>
        <p:pic>
          <p:nvPicPr>
            <p:cNvPr id="13" name="Picture 12">
              <a:extLst>
                <a:ext uri="{FF2B5EF4-FFF2-40B4-BE49-F238E27FC236}">
                  <a16:creationId xmlns:a16="http://schemas.microsoft.com/office/drawing/2014/main" id="{18D3D96B-4358-48A4-AE24-3DDD067FE225}"/>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287225" y="7159608"/>
              <a:ext cx="574449" cy="169094"/>
            </a:xfrm>
            <a:prstGeom prst="rect">
              <a:avLst/>
            </a:prstGeom>
          </p:spPr>
        </p:pic>
        <p:pic>
          <p:nvPicPr>
            <p:cNvPr id="21" name="Picture 20" descr="Logo&#10;&#10;Description automatically generated">
              <a:extLst>
                <a:ext uri="{FF2B5EF4-FFF2-40B4-BE49-F238E27FC236}">
                  <a16:creationId xmlns:a16="http://schemas.microsoft.com/office/drawing/2014/main" id="{7579CF99-E506-4DC1-BF62-CABCC86E7030}"/>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l="35811" t="36842" r="40473" b="27018"/>
            <a:stretch/>
          </p:blipFill>
          <p:spPr>
            <a:xfrm>
              <a:off x="11184545" y="385013"/>
              <a:ext cx="502284" cy="591468"/>
            </a:xfrm>
            <a:prstGeom prst="rect">
              <a:avLst/>
            </a:prstGeom>
          </p:spPr>
        </p:pic>
      </p:grpSp>
      <p:pic>
        <p:nvPicPr>
          <p:cNvPr id="19" name="Picture 18">
            <a:extLst>
              <a:ext uri="{FF2B5EF4-FFF2-40B4-BE49-F238E27FC236}">
                <a16:creationId xmlns:a16="http://schemas.microsoft.com/office/drawing/2014/main" id="{24C718E4-1484-4DDA-840B-9BE2D657786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667457" y="-629860"/>
            <a:ext cx="1219200" cy="385010"/>
          </a:xfrm>
          <a:prstGeom prst="rect">
            <a:avLst/>
          </a:prstGeom>
        </p:spPr>
      </p:pic>
      <p:pic>
        <p:nvPicPr>
          <p:cNvPr id="14" name="Picture 13" descr="Logo&#10;&#10;Description automatically generated">
            <a:extLst>
              <a:ext uri="{FF2B5EF4-FFF2-40B4-BE49-F238E27FC236}">
                <a16:creationId xmlns:a16="http://schemas.microsoft.com/office/drawing/2014/main" id="{C0706888-1C98-495D-82C6-E3E3DE92333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938655" y="238125"/>
            <a:ext cx="884740" cy="884740"/>
          </a:xfrm>
          <a:prstGeom prst="rect">
            <a:avLst/>
          </a:prstGeom>
        </p:spPr>
      </p:pic>
      <p:pic>
        <p:nvPicPr>
          <p:cNvPr id="24" name="Picture 23" descr="Text&#10;&#10;Description automatically generated">
            <a:extLst>
              <a:ext uri="{FF2B5EF4-FFF2-40B4-BE49-F238E27FC236}">
                <a16:creationId xmlns:a16="http://schemas.microsoft.com/office/drawing/2014/main" id="{674CDD0F-51A8-4D79-90F8-1E208638F407}"/>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242009" y="419989"/>
            <a:ext cx="1166446" cy="521012"/>
          </a:xfrm>
          <a:prstGeom prst="rect">
            <a:avLst/>
          </a:prstGeom>
        </p:spPr>
      </p:pic>
      <p:grpSp>
        <p:nvGrpSpPr>
          <p:cNvPr id="37" name="Group 36">
            <a:extLst>
              <a:ext uri="{FF2B5EF4-FFF2-40B4-BE49-F238E27FC236}">
                <a16:creationId xmlns:a16="http://schemas.microsoft.com/office/drawing/2014/main" id="{F908C68B-BD45-4BB3-B62E-DC66628CD1DF}"/>
              </a:ext>
            </a:extLst>
          </p:cNvPr>
          <p:cNvGrpSpPr/>
          <p:nvPr userDrawn="1"/>
        </p:nvGrpSpPr>
        <p:grpSpPr>
          <a:xfrm>
            <a:off x="9377975" y="552449"/>
            <a:ext cx="1447460" cy="245617"/>
            <a:chOff x="9377975" y="442466"/>
            <a:chExt cx="1447460" cy="425365"/>
          </a:xfrm>
        </p:grpSpPr>
        <p:cxnSp>
          <p:nvCxnSpPr>
            <p:cNvPr id="26" name="Straight Connector 25">
              <a:extLst>
                <a:ext uri="{FF2B5EF4-FFF2-40B4-BE49-F238E27FC236}">
                  <a16:creationId xmlns:a16="http://schemas.microsoft.com/office/drawing/2014/main" id="{C056FA87-49CC-4414-8424-0416C5384FFE}"/>
                </a:ext>
              </a:extLst>
            </p:cNvPr>
            <p:cNvCxnSpPr>
              <a:cxnSpLocks/>
            </p:cNvCxnSpPr>
            <p:nvPr userDrawn="1"/>
          </p:nvCxnSpPr>
          <p:spPr>
            <a:xfrm flipV="1">
              <a:off x="9377975" y="442466"/>
              <a:ext cx="0" cy="425365"/>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4191FA-C675-4A1B-B9E2-7124CF1357F8}"/>
                </a:ext>
              </a:extLst>
            </p:cNvPr>
            <p:cNvCxnSpPr>
              <a:cxnSpLocks/>
            </p:cNvCxnSpPr>
            <p:nvPr userDrawn="1"/>
          </p:nvCxnSpPr>
          <p:spPr>
            <a:xfrm flipV="1">
              <a:off x="10825435" y="442466"/>
              <a:ext cx="0" cy="425365"/>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a:extLst>
              <a:ext uri="{FF2B5EF4-FFF2-40B4-BE49-F238E27FC236}">
                <a16:creationId xmlns:a16="http://schemas.microsoft.com/office/drawing/2014/main" id="{E6110EB9-F26D-4272-89EC-7F4295B21FF9}"/>
              </a:ext>
            </a:extLst>
          </p:cNvPr>
          <p:cNvCxnSpPr>
            <a:cxnSpLocks/>
            <a:stCxn id="10" idx="1"/>
          </p:cNvCxnSpPr>
          <p:nvPr userDrawn="1"/>
        </p:nvCxnSpPr>
        <p:spPr>
          <a:xfrm>
            <a:off x="296365" y="6509084"/>
            <a:ext cx="259505" cy="0"/>
          </a:xfrm>
          <a:prstGeom prst="line">
            <a:avLst/>
          </a:prstGeom>
          <a:ln w="38100">
            <a:solidFill>
              <a:srgbClr val="003B5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628799"/>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 id="2147483649" r:id="rId4"/>
    <p:sldLayoutId id="2147483668" r:id="rId5"/>
    <p:sldLayoutId id="2147483669" r:id="rId6"/>
    <p:sldLayoutId id="2147483670" r:id="rId7"/>
  </p:sldLayoutIdLst>
  <p:txStyles>
    <p:titleStyle>
      <a:lvl1pPr algn="l" defTabSz="914400" rtl="0" eaLnBrk="1" latinLnBrk="0" hangingPunct="1">
        <a:lnSpc>
          <a:spcPct val="90000"/>
        </a:lnSpc>
        <a:spcBef>
          <a:spcPct val="0"/>
        </a:spcBef>
        <a:buNone/>
        <a:defRPr sz="3000" b="1" kern="1200">
          <a:solidFill>
            <a:srgbClr val="003B5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90C84E"/>
        </a:buClr>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rgbClr val="90C84E"/>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rgbClr val="90C84E"/>
        </a:buClr>
        <a:buFont typeface="Wingdings" panose="05000000000000000000" pitchFamily="2" charset="2"/>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828B15B-0F47-4B8E-A2AA-7294E4C9AC52}"/>
              </a:ext>
            </a:extLst>
          </p:cNvPr>
          <p:cNvPicPr>
            <a:picLocks noChangeAspect="1"/>
          </p:cNvPicPr>
          <p:nvPr userDrawn="1"/>
        </p:nvPicPr>
        <p:blipFill>
          <a:blip r:embed="rId7"/>
          <a:stretch>
            <a:fillRect/>
          </a:stretch>
        </p:blipFill>
        <p:spPr>
          <a:xfrm>
            <a:off x="5268672" y="-898367"/>
            <a:ext cx="9408006" cy="8142522"/>
          </a:xfrm>
          <a:prstGeom prst="rect">
            <a:avLst/>
          </a:prstGeom>
        </p:spPr>
      </p:pic>
      <p:pic>
        <p:nvPicPr>
          <p:cNvPr id="20" name="Picture 19" descr="Logo&#10;&#10;Description automatically generated">
            <a:extLst>
              <a:ext uri="{FF2B5EF4-FFF2-40B4-BE49-F238E27FC236}">
                <a16:creationId xmlns:a16="http://schemas.microsoft.com/office/drawing/2014/main" id="{3A42FA63-2AC7-4405-B34A-3C96908E38C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416075" y="261262"/>
            <a:ext cx="1434801" cy="693663"/>
          </a:xfrm>
          <a:prstGeom prst="rect">
            <a:avLst/>
          </a:prstGeom>
        </p:spPr>
      </p:pic>
      <p:sp>
        <p:nvSpPr>
          <p:cNvPr id="2" name="Title Placeholder 1">
            <a:extLst>
              <a:ext uri="{FF2B5EF4-FFF2-40B4-BE49-F238E27FC236}">
                <a16:creationId xmlns:a16="http://schemas.microsoft.com/office/drawing/2014/main" id="{972E2C2E-A319-420F-A8EA-DFA6526DC768}"/>
              </a:ext>
            </a:extLst>
          </p:cNvPr>
          <p:cNvSpPr>
            <a:spLocks noGrp="1"/>
          </p:cNvSpPr>
          <p:nvPr>
            <p:ph type="title"/>
          </p:nvPr>
        </p:nvSpPr>
        <p:spPr>
          <a:xfrm>
            <a:off x="429501" y="86866"/>
            <a:ext cx="5971296" cy="711200"/>
          </a:xfrm>
          <a:prstGeom prst="snip2DiagRect">
            <a:avLst>
              <a:gd name="adj1" fmla="val 0"/>
              <a:gd name="adj2" fmla="val 0"/>
            </a:avLst>
          </a:prstGeom>
          <a:noFill/>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E5B478-7A7E-492D-8F22-5FB438E15A6E}"/>
              </a:ext>
            </a:extLst>
          </p:cNvPr>
          <p:cNvSpPr>
            <a:spLocks noGrp="1"/>
          </p:cNvSpPr>
          <p:nvPr>
            <p:ph type="body" idx="1"/>
          </p:nvPr>
        </p:nvSpPr>
        <p:spPr>
          <a:xfrm>
            <a:off x="570251" y="1018318"/>
            <a:ext cx="10714944" cy="477678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grpSp>
        <p:nvGrpSpPr>
          <p:cNvPr id="8" name="Group 7">
            <a:extLst>
              <a:ext uri="{FF2B5EF4-FFF2-40B4-BE49-F238E27FC236}">
                <a16:creationId xmlns:a16="http://schemas.microsoft.com/office/drawing/2014/main" id="{CA0F5C47-ECF4-432A-BF77-3FFB7274A236}"/>
              </a:ext>
            </a:extLst>
          </p:cNvPr>
          <p:cNvGrpSpPr/>
          <p:nvPr userDrawn="1"/>
        </p:nvGrpSpPr>
        <p:grpSpPr>
          <a:xfrm>
            <a:off x="-287225" y="385013"/>
            <a:ext cx="11974054" cy="6943689"/>
            <a:chOff x="-287225" y="385013"/>
            <a:chExt cx="11974054" cy="6943689"/>
          </a:xfrm>
        </p:grpSpPr>
        <p:sp>
          <p:nvSpPr>
            <p:cNvPr id="4" name="Rectangle: Rounded Corners 3">
              <a:extLst>
                <a:ext uri="{FF2B5EF4-FFF2-40B4-BE49-F238E27FC236}">
                  <a16:creationId xmlns:a16="http://schemas.microsoft.com/office/drawing/2014/main" id="{AB53625F-4E9A-48FA-89D5-100D87DC0026}"/>
                </a:ext>
              </a:extLst>
            </p:cNvPr>
            <p:cNvSpPr/>
            <p:nvPr userDrawn="1"/>
          </p:nvSpPr>
          <p:spPr>
            <a:xfrm>
              <a:off x="555870" y="6334125"/>
              <a:ext cx="10893000" cy="333178"/>
            </a:xfrm>
            <a:prstGeom prst="roundRect">
              <a:avLst/>
            </a:prstGeom>
            <a:noFill/>
            <a:ln w="38100">
              <a:solidFill>
                <a:srgbClr val="003B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 name="Rectangle 4">
              <a:extLst>
                <a:ext uri="{FF2B5EF4-FFF2-40B4-BE49-F238E27FC236}">
                  <a16:creationId xmlns:a16="http://schemas.microsoft.com/office/drawing/2014/main" id="{5A25015C-4F07-4F5A-8351-0133820E213A}"/>
                </a:ext>
              </a:extLst>
            </p:cNvPr>
            <p:cNvSpPr/>
            <p:nvPr userDrawn="1"/>
          </p:nvSpPr>
          <p:spPr>
            <a:xfrm>
              <a:off x="611674" y="6391275"/>
              <a:ext cx="9075252" cy="228600"/>
            </a:xfrm>
            <a:prstGeom prst="rect">
              <a:avLst/>
            </a:prstGeom>
            <a:solidFill>
              <a:srgbClr val="003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2021F1D-3550-48B4-A293-F08B43AD98D9}"/>
                </a:ext>
              </a:extLst>
            </p:cNvPr>
            <p:cNvSpPr/>
            <p:nvPr userDrawn="1"/>
          </p:nvSpPr>
          <p:spPr>
            <a:xfrm>
              <a:off x="9763125" y="6391275"/>
              <a:ext cx="209550" cy="228600"/>
            </a:xfrm>
            <a:prstGeom prst="rect">
              <a:avLst/>
            </a:prstGeom>
            <a:solidFill>
              <a:srgbClr val="90C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B3D2D37-B935-4BBE-A45D-6805DAE37DE4}"/>
                </a:ext>
              </a:extLst>
            </p:cNvPr>
            <p:cNvSpPr/>
            <p:nvPr userDrawn="1"/>
          </p:nvSpPr>
          <p:spPr>
            <a:xfrm>
              <a:off x="10048874" y="6391275"/>
              <a:ext cx="209550" cy="228600"/>
            </a:xfrm>
            <a:prstGeom prst="rect">
              <a:avLst/>
            </a:prstGeom>
            <a:solidFill>
              <a:srgbClr val="90C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49E7934-1960-4994-BCF9-C1AC3BBD41D0}"/>
                </a:ext>
              </a:extLst>
            </p:cNvPr>
            <p:cNvSpPr/>
            <p:nvPr userDrawn="1"/>
          </p:nvSpPr>
          <p:spPr>
            <a:xfrm>
              <a:off x="10334623" y="6391275"/>
              <a:ext cx="209550" cy="228600"/>
            </a:xfrm>
            <a:prstGeom prst="rect">
              <a:avLst/>
            </a:prstGeom>
            <a:solidFill>
              <a:srgbClr val="90C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E6DDAC7-37F0-4A45-AA23-1DD270A997C4}"/>
                </a:ext>
              </a:extLst>
            </p:cNvPr>
            <p:cNvSpPr/>
            <p:nvPr userDrawn="1"/>
          </p:nvSpPr>
          <p:spPr>
            <a:xfrm>
              <a:off x="10620372" y="6391275"/>
              <a:ext cx="209550" cy="228600"/>
            </a:xfrm>
            <a:prstGeom prst="rect">
              <a:avLst/>
            </a:prstGeom>
            <a:solidFill>
              <a:srgbClr val="90C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CC2F32E-CA28-460D-8030-8425A8B4DC81}"/>
                </a:ext>
              </a:extLst>
            </p:cNvPr>
            <p:cNvSpPr/>
            <p:nvPr userDrawn="1"/>
          </p:nvSpPr>
          <p:spPr>
            <a:xfrm>
              <a:off x="10906121" y="6391275"/>
              <a:ext cx="209550" cy="228600"/>
            </a:xfrm>
            <a:prstGeom prst="rect">
              <a:avLst/>
            </a:prstGeom>
            <a:solidFill>
              <a:srgbClr val="90C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89E14B2-83EF-4120-8D41-558E0600FC2A}"/>
                </a:ext>
              </a:extLst>
            </p:cNvPr>
            <p:cNvSpPr/>
            <p:nvPr userDrawn="1"/>
          </p:nvSpPr>
          <p:spPr>
            <a:xfrm>
              <a:off x="11171475" y="6391275"/>
              <a:ext cx="209550" cy="228600"/>
            </a:xfrm>
            <a:prstGeom prst="rect">
              <a:avLst/>
            </a:prstGeom>
            <a:solidFill>
              <a:srgbClr val="90C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A6CC339-B282-4140-B18D-1BF3FAE39457}"/>
                </a:ext>
              </a:extLst>
            </p:cNvPr>
            <p:cNvSpPr/>
            <p:nvPr userDrawn="1"/>
          </p:nvSpPr>
          <p:spPr>
            <a:xfrm>
              <a:off x="11466574" y="6386414"/>
              <a:ext cx="76199" cy="228600"/>
            </a:xfrm>
            <a:prstGeom prst="rect">
              <a:avLst/>
            </a:prstGeom>
            <a:solidFill>
              <a:srgbClr val="003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247E7D-972F-4AF7-809E-6AB246E71868}"/>
                </a:ext>
              </a:extLst>
            </p:cNvPr>
            <p:cNvSpPr/>
            <p:nvPr userDrawn="1"/>
          </p:nvSpPr>
          <p:spPr>
            <a:xfrm>
              <a:off x="296365" y="685800"/>
              <a:ext cx="7721921" cy="5823284"/>
            </a:xfrm>
            <a:custGeom>
              <a:avLst/>
              <a:gdLst>
                <a:gd name="connsiteX0" fmla="*/ 264695 w 10972800"/>
                <a:gd name="connsiteY0" fmla="*/ 5823284 h 5823284"/>
                <a:gd name="connsiteX1" fmla="*/ 0 w 10972800"/>
                <a:gd name="connsiteY1" fmla="*/ 5823284 h 5823284"/>
                <a:gd name="connsiteX2" fmla="*/ 0 w 10972800"/>
                <a:gd name="connsiteY2" fmla="*/ 0 h 5823284"/>
                <a:gd name="connsiteX3" fmla="*/ 10972800 w 10972800"/>
                <a:gd name="connsiteY3" fmla="*/ 0 h 5823284"/>
              </a:gdLst>
              <a:ahLst/>
              <a:cxnLst>
                <a:cxn ang="0">
                  <a:pos x="connsiteX0" y="connsiteY0"/>
                </a:cxn>
                <a:cxn ang="0">
                  <a:pos x="connsiteX1" y="connsiteY1"/>
                </a:cxn>
                <a:cxn ang="0">
                  <a:pos x="connsiteX2" y="connsiteY2"/>
                </a:cxn>
                <a:cxn ang="0">
                  <a:pos x="connsiteX3" y="connsiteY3"/>
                </a:cxn>
              </a:cxnLst>
              <a:rect l="l" t="t" r="r" b="b"/>
              <a:pathLst>
                <a:path w="10972800" h="5823284">
                  <a:moveTo>
                    <a:pt x="264695" y="5823284"/>
                  </a:moveTo>
                  <a:lnTo>
                    <a:pt x="0" y="5823284"/>
                  </a:lnTo>
                  <a:lnTo>
                    <a:pt x="0" y="0"/>
                  </a:lnTo>
                  <a:lnTo>
                    <a:pt x="10972800" y="0"/>
                  </a:lnTo>
                </a:path>
              </a:pathLst>
            </a:custGeom>
            <a:noFill/>
            <a:ln w="38100">
              <a:solidFill>
                <a:srgbClr val="003B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BF6F10F5-FE85-4E97-9027-006034617FB1}"/>
                </a:ext>
              </a:extLst>
            </p:cNvPr>
            <p:cNvSpPr txBox="1"/>
            <p:nvPr userDrawn="1"/>
          </p:nvSpPr>
          <p:spPr>
            <a:xfrm>
              <a:off x="600424" y="6375962"/>
              <a:ext cx="3858129" cy="253916"/>
            </a:xfrm>
            <a:prstGeom prst="rect">
              <a:avLst/>
            </a:prstGeom>
            <a:noFill/>
          </p:spPr>
          <p:txBody>
            <a:bodyPr wrap="square" rtlCol="0">
              <a:spAutoFit/>
            </a:bodyPr>
            <a:lstStyle/>
            <a:p>
              <a:r>
                <a:rPr lang="en-US" sz="1050" b="1" dirty="0">
                  <a:solidFill>
                    <a:srgbClr val="90C84E"/>
                  </a:solidFill>
                  <a:latin typeface="Interstate-Regular" panose="02000603020000020004" pitchFamily="2" charset="0"/>
                </a:rPr>
                <a:t>National Electric Vehicle Infrastructure</a:t>
              </a:r>
            </a:p>
          </p:txBody>
        </p:sp>
        <p:pic>
          <p:nvPicPr>
            <p:cNvPr id="13" name="Picture 12">
              <a:extLst>
                <a:ext uri="{FF2B5EF4-FFF2-40B4-BE49-F238E27FC236}">
                  <a16:creationId xmlns:a16="http://schemas.microsoft.com/office/drawing/2014/main" id="{18D3D96B-4358-48A4-AE24-3DDD067FE225}"/>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287225" y="7159608"/>
              <a:ext cx="574449" cy="169094"/>
            </a:xfrm>
            <a:prstGeom prst="rect">
              <a:avLst/>
            </a:prstGeom>
          </p:spPr>
        </p:pic>
        <p:pic>
          <p:nvPicPr>
            <p:cNvPr id="21" name="Picture 20" descr="Logo&#10;&#10;Description automatically generated">
              <a:extLst>
                <a:ext uri="{FF2B5EF4-FFF2-40B4-BE49-F238E27FC236}">
                  <a16:creationId xmlns:a16="http://schemas.microsoft.com/office/drawing/2014/main" id="{7579CF99-E506-4DC1-BF62-CABCC86E7030}"/>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l="35811" t="36842" r="40473" b="27018"/>
            <a:stretch/>
          </p:blipFill>
          <p:spPr>
            <a:xfrm>
              <a:off x="11184545" y="385013"/>
              <a:ext cx="502284" cy="591468"/>
            </a:xfrm>
            <a:prstGeom prst="rect">
              <a:avLst/>
            </a:prstGeom>
          </p:spPr>
        </p:pic>
      </p:grpSp>
      <p:pic>
        <p:nvPicPr>
          <p:cNvPr id="19" name="Picture 18">
            <a:extLst>
              <a:ext uri="{FF2B5EF4-FFF2-40B4-BE49-F238E27FC236}">
                <a16:creationId xmlns:a16="http://schemas.microsoft.com/office/drawing/2014/main" id="{24C718E4-1484-4DDA-840B-9BE2D657786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2667457" y="-629860"/>
            <a:ext cx="1219200" cy="385010"/>
          </a:xfrm>
          <a:prstGeom prst="rect">
            <a:avLst/>
          </a:prstGeom>
        </p:spPr>
      </p:pic>
      <p:pic>
        <p:nvPicPr>
          <p:cNvPr id="14" name="Picture 13" descr="Logo&#10;&#10;Description automatically generated">
            <a:extLst>
              <a:ext uri="{FF2B5EF4-FFF2-40B4-BE49-F238E27FC236}">
                <a16:creationId xmlns:a16="http://schemas.microsoft.com/office/drawing/2014/main" id="{C0706888-1C98-495D-82C6-E3E3DE92333D}"/>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938655" y="238125"/>
            <a:ext cx="884740" cy="884740"/>
          </a:xfrm>
          <a:prstGeom prst="rect">
            <a:avLst/>
          </a:prstGeom>
        </p:spPr>
      </p:pic>
      <p:pic>
        <p:nvPicPr>
          <p:cNvPr id="24" name="Picture 23" descr="Text&#10;&#10;Description automatically generated">
            <a:extLst>
              <a:ext uri="{FF2B5EF4-FFF2-40B4-BE49-F238E27FC236}">
                <a16:creationId xmlns:a16="http://schemas.microsoft.com/office/drawing/2014/main" id="{674CDD0F-51A8-4D79-90F8-1E208638F40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242009" y="419989"/>
            <a:ext cx="1166446" cy="521012"/>
          </a:xfrm>
          <a:prstGeom prst="rect">
            <a:avLst/>
          </a:prstGeom>
        </p:spPr>
      </p:pic>
      <p:grpSp>
        <p:nvGrpSpPr>
          <p:cNvPr id="37" name="Group 36">
            <a:extLst>
              <a:ext uri="{FF2B5EF4-FFF2-40B4-BE49-F238E27FC236}">
                <a16:creationId xmlns:a16="http://schemas.microsoft.com/office/drawing/2014/main" id="{F908C68B-BD45-4BB3-B62E-DC66628CD1DF}"/>
              </a:ext>
            </a:extLst>
          </p:cNvPr>
          <p:cNvGrpSpPr/>
          <p:nvPr userDrawn="1"/>
        </p:nvGrpSpPr>
        <p:grpSpPr>
          <a:xfrm>
            <a:off x="9377975" y="552449"/>
            <a:ext cx="1447460" cy="245617"/>
            <a:chOff x="9377975" y="442466"/>
            <a:chExt cx="1447460" cy="425365"/>
          </a:xfrm>
        </p:grpSpPr>
        <p:cxnSp>
          <p:nvCxnSpPr>
            <p:cNvPr id="26" name="Straight Connector 25">
              <a:extLst>
                <a:ext uri="{FF2B5EF4-FFF2-40B4-BE49-F238E27FC236}">
                  <a16:creationId xmlns:a16="http://schemas.microsoft.com/office/drawing/2014/main" id="{C056FA87-49CC-4414-8424-0416C5384FFE}"/>
                </a:ext>
              </a:extLst>
            </p:cNvPr>
            <p:cNvCxnSpPr>
              <a:cxnSpLocks/>
            </p:cNvCxnSpPr>
            <p:nvPr userDrawn="1"/>
          </p:nvCxnSpPr>
          <p:spPr>
            <a:xfrm flipV="1">
              <a:off x="9377975" y="442466"/>
              <a:ext cx="0" cy="425365"/>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4191FA-C675-4A1B-B9E2-7124CF1357F8}"/>
                </a:ext>
              </a:extLst>
            </p:cNvPr>
            <p:cNvCxnSpPr>
              <a:cxnSpLocks/>
            </p:cNvCxnSpPr>
            <p:nvPr userDrawn="1"/>
          </p:nvCxnSpPr>
          <p:spPr>
            <a:xfrm flipV="1">
              <a:off x="10825435" y="442466"/>
              <a:ext cx="0" cy="425365"/>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a:extLst>
              <a:ext uri="{FF2B5EF4-FFF2-40B4-BE49-F238E27FC236}">
                <a16:creationId xmlns:a16="http://schemas.microsoft.com/office/drawing/2014/main" id="{E6110EB9-F26D-4272-89EC-7F4295B21FF9}"/>
              </a:ext>
            </a:extLst>
          </p:cNvPr>
          <p:cNvCxnSpPr>
            <a:cxnSpLocks/>
            <a:stCxn id="10" idx="1"/>
          </p:cNvCxnSpPr>
          <p:nvPr userDrawn="1"/>
        </p:nvCxnSpPr>
        <p:spPr>
          <a:xfrm>
            <a:off x="296365" y="6509084"/>
            <a:ext cx="259505" cy="0"/>
          </a:xfrm>
          <a:prstGeom prst="line">
            <a:avLst/>
          </a:prstGeom>
          <a:ln w="38100">
            <a:solidFill>
              <a:srgbClr val="003B5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67752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txStyles>
    <p:titleStyle>
      <a:lvl1pPr algn="l" defTabSz="914400" rtl="0" eaLnBrk="1" latinLnBrk="0" hangingPunct="1">
        <a:lnSpc>
          <a:spcPct val="90000"/>
        </a:lnSpc>
        <a:spcBef>
          <a:spcPct val="0"/>
        </a:spcBef>
        <a:buNone/>
        <a:defRPr sz="3000" b="1" kern="1200">
          <a:solidFill>
            <a:srgbClr val="003B5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90C84E"/>
        </a:buClr>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rgbClr val="90C84E"/>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rgbClr val="90C84E"/>
        </a:buClr>
        <a:buFont typeface="Wingdings" panose="05000000000000000000" pitchFamily="2" charset="2"/>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in.gov/indot/files/INDOT-NEVI-Virtual-Open-House_Final_V2.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anl.gov/es/electric-vehicle-charging-equity-considerat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1745D2-F996-43DA-9612-FFEA8F5419EC}"/>
              </a:ext>
            </a:extLst>
          </p:cNvPr>
          <p:cNvSpPr txBox="1"/>
          <p:nvPr/>
        </p:nvSpPr>
        <p:spPr>
          <a:xfrm>
            <a:off x="1340452" y="3429000"/>
            <a:ext cx="3159830" cy="830997"/>
          </a:xfrm>
          <a:prstGeom prst="rect">
            <a:avLst/>
          </a:prstGeom>
          <a:noFill/>
        </p:spPr>
        <p:txBody>
          <a:bodyPr wrap="square" rtlCol="0">
            <a:spAutoFit/>
          </a:bodyPr>
          <a:lstStyle/>
          <a:p>
            <a:r>
              <a:rPr lang="en-US" sz="2400" b="1" dirty="0">
                <a:solidFill>
                  <a:schemeClr val="bg1"/>
                </a:solidFill>
              </a:rPr>
              <a:t>Indiana Food and Fuel Association Briefing</a:t>
            </a:r>
          </a:p>
        </p:txBody>
      </p:sp>
    </p:spTree>
    <p:extLst>
      <p:ext uri="{BB962C8B-B14F-4D97-AF65-F5344CB8AC3E}">
        <p14:creationId xmlns:p14="http://schemas.microsoft.com/office/powerpoint/2010/main" val="72113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B459032-BAEE-4988-B1B8-91D4A2EE282B}"/>
              </a:ext>
            </a:extLst>
          </p:cNvPr>
          <p:cNvSpPr>
            <a:spLocks noGrp="1"/>
          </p:cNvSpPr>
          <p:nvPr>
            <p:ph sz="half" idx="2"/>
          </p:nvPr>
        </p:nvSpPr>
        <p:spPr/>
        <p:txBody>
          <a:bodyPr>
            <a:normAutofit/>
          </a:bodyPr>
          <a:lstStyle/>
          <a:p>
            <a:r>
              <a:rPr lang="en-US" sz="2800" dirty="0"/>
              <a:t>Assumptions:</a:t>
            </a:r>
          </a:p>
          <a:p>
            <a:pPr lvl="1"/>
            <a:r>
              <a:rPr lang="en-US" sz="2400" dirty="0"/>
              <a:t>20% match - leverage private sector contributions</a:t>
            </a:r>
          </a:p>
          <a:p>
            <a:pPr lvl="1"/>
            <a:r>
              <a:rPr lang="en-US" sz="2400" dirty="0"/>
              <a:t>INDOT will not operate or maintain</a:t>
            </a:r>
          </a:p>
          <a:p>
            <a:pPr lvl="1"/>
            <a:r>
              <a:rPr lang="en-US" sz="2400" dirty="0"/>
              <a:t>5-year minimum O&amp;M</a:t>
            </a:r>
          </a:p>
          <a:p>
            <a:pPr lvl="1"/>
            <a:endParaRPr lang="en-US" sz="2000" dirty="0"/>
          </a:p>
          <a:p>
            <a:endParaRPr lang="en-US" sz="2400" dirty="0"/>
          </a:p>
        </p:txBody>
      </p:sp>
      <p:sp>
        <p:nvSpPr>
          <p:cNvPr id="3" name="Text Placeholder 2">
            <a:extLst>
              <a:ext uri="{FF2B5EF4-FFF2-40B4-BE49-F238E27FC236}">
                <a16:creationId xmlns:a16="http://schemas.microsoft.com/office/drawing/2014/main" id="{6D209C21-D56D-4958-9A03-CCCCABC7A3A0}"/>
              </a:ext>
            </a:extLst>
          </p:cNvPr>
          <p:cNvSpPr>
            <a:spLocks noGrp="1"/>
          </p:cNvSpPr>
          <p:nvPr>
            <p:ph sz="half" idx="1"/>
          </p:nvPr>
        </p:nvSpPr>
        <p:spPr>
          <a:xfrm>
            <a:off x="617621" y="914400"/>
            <a:ext cx="5867400" cy="5257800"/>
          </a:xfrm>
        </p:spPr>
        <p:txBody>
          <a:bodyPr>
            <a:normAutofit/>
          </a:bodyPr>
          <a:lstStyle/>
          <a:p>
            <a:r>
              <a:rPr lang="en-US" sz="2800" dirty="0"/>
              <a:t>Strategy:</a:t>
            </a:r>
          </a:p>
          <a:p>
            <a:pPr lvl="1"/>
            <a:r>
              <a:rPr lang="en-US" sz="2400" dirty="0"/>
              <a:t>Competitive procurement process</a:t>
            </a:r>
          </a:p>
          <a:p>
            <a:pPr lvl="1"/>
            <a:r>
              <a:rPr lang="en-US" sz="2400" dirty="0"/>
              <a:t>Incremental release of RFPs</a:t>
            </a:r>
          </a:p>
          <a:p>
            <a:pPr lvl="1"/>
            <a:r>
              <a:rPr lang="en-US" sz="2400" dirty="0"/>
              <a:t>Multiple sites in each release</a:t>
            </a:r>
          </a:p>
          <a:p>
            <a:pPr lvl="1"/>
            <a:endParaRPr lang="en-US" sz="2800" dirty="0"/>
          </a:p>
          <a:p>
            <a:endParaRPr lang="en-US" sz="2400" dirty="0"/>
          </a:p>
        </p:txBody>
      </p:sp>
      <p:sp>
        <p:nvSpPr>
          <p:cNvPr id="2" name="Title 1">
            <a:extLst>
              <a:ext uri="{FF2B5EF4-FFF2-40B4-BE49-F238E27FC236}">
                <a16:creationId xmlns:a16="http://schemas.microsoft.com/office/drawing/2014/main" id="{345F339A-53B0-46B2-A0E6-A007E9A9140E}"/>
              </a:ext>
            </a:extLst>
          </p:cNvPr>
          <p:cNvSpPr>
            <a:spLocks noGrp="1"/>
          </p:cNvSpPr>
          <p:nvPr>
            <p:ph type="title"/>
          </p:nvPr>
        </p:nvSpPr>
        <p:spPr>
          <a:xfrm>
            <a:off x="304800" y="-233022"/>
            <a:ext cx="11887200" cy="838200"/>
          </a:xfrm>
        </p:spPr>
        <p:txBody>
          <a:bodyPr/>
          <a:lstStyle/>
          <a:p>
            <a:r>
              <a:rPr lang="en-US" dirty="0"/>
              <a:t>Contracting Overview</a:t>
            </a:r>
          </a:p>
        </p:txBody>
      </p:sp>
      <p:graphicFrame>
        <p:nvGraphicFramePr>
          <p:cNvPr id="4" name="Diagram 3">
            <a:extLst>
              <a:ext uri="{FF2B5EF4-FFF2-40B4-BE49-F238E27FC236}">
                <a16:creationId xmlns:a16="http://schemas.microsoft.com/office/drawing/2014/main" id="{F1E277A8-3E7F-4330-8AEE-D6CF45AC5E9E}"/>
              </a:ext>
            </a:extLst>
          </p:cNvPr>
          <p:cNvGraphicFramePr/>
          <p:nvPr>
            <p:extLst>
              <p:ext uri="{D42A27DB-BD31-4B8C-83A1-F6EECF244321}">
                <p14:modId xmlns:p14="http://schemas.microsoft.com/office/powerpoint/2010/main" val="3879395897"/>
              </p:ext>
            </p:extLst>
          </p:nvPr>
        </p:nvGraphicFramePr>
        <p:xfrm>
          <a:off x="426553" y="2166330"/>
          <a:ext cx="1124228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FD2A6A70-764D-4041-B441-9FC2EE516E3B}"/>
              </a:ext>
            </a:extLst>
          </p:cNvPr>
          <p:cNvSpPr txBox="1"/>
          <p:nvPr/>
        </p:nvSpPr>
        <p:spPr>
          <a:xfrm>
            <a:off x="617621" y="5677469"/>
            <a:ext cx="5742236" cy="382137"/>
          </a:xfrm>
          <a:prstGeom prst="rect">
            <a:avLst/>
          </a:prstGeom>
          <a:noFill/>
        </p:spPr>
        <p:txBody>
          <a:bodyPr wrap="square" rtlCol="0">
            <a:spAutoFit/>
          </a:bodyPr>
          <a:lstStyle/>
          <a:p>
            <a:r>
              <a:rPr lang="en-US" i="1" dirty="0"/>
              <a:t>NOTE: TIMEFRAME IS APPROXIMATE</a:t>
            </a:r>
          </a:p>
        </p:txBody>
      </p:sp>
    </p:spTree>
    <p:extLst>
      <p:ext uri="{BB962C8B-B14F-4D97-AF65-F5344CB8AC3E}">
        <p14:creationId xmlns:p14="http://schemas.microsoft.com/office/powerpoint/2010/main" val="3633713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A8AD2D-26EC-4230-B3CB-2633E948B6DF}"/>
              </a:ext>
            </a:extLst>
          </p:cNvPr>
          <p:cNvSpPr/>
          <p:nvPr/>
        </p:nvSpPr>
        <p:spPr>
          <a:xfrm>
            <a:off x="0" y="0"/>
            <a:ext cx="12277725" cy="819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C19CA7C1-CBFF-4B02-86AA-1F220AEA72D9}"/>
              </a:ext>
            </a:extLst>
          </p:cNvPr>
          <p:cNvSpPr/>
          <p:nvPr/>
        </p:nvSpPr>
        <p:spPr>
          <a:xfrm>
            <a:off x="0" y="1"/>
            <a:ext cx="12277725" cy="6858000"/>
          </a:xfrm>
          <a:prstGeom prst="rect">
            <a:avLst/>
          </a:prstGeom>
          <a:solidFill>
            <a:srgbClr val="003B5F">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oup 144">
            <a:extLst>
              <a:ext uri="{FF2B5EF4-FFF2-40B4-BE49-F238E27FC236}">
                <a16:creationId xmlns:a16="http://schemas.microsoft.com/office/drawing/2014/main" id="{2AC4E851-3AD3-42DB-A9A7-09574F8A83FF}"/>
              </a:ext>
            </a:extLst>
          </p:cNvPr>
          <p:cNvGrpSpPr/>
          <p:nvPr/>
        </p:nvGrpSpPr>
        <p:grpSpPr>
          <a:xfrm>
            <a:off x="555870" y="6334125"/>
            <a:ext cx="10986903" cy="333178"/>
            <a:chOff x="555870" y="6334125"/>
            <a:chExt cx="10986903" cy="333178"/>
          </a:xfrm>
        </p:grpSpPr>
        <p:sp>
          <p:nvSpPr>
            <p:cNvPr id="146" name="Rectangle: Rounded Corners 145">
              <a:extLst>
                <a:ext uri="{FF2B5EF4-FFF2-40B4-BE49-F238E27FC236}">
                  <a16:creationId xmlns:a16="http://schemas.microsoft.com/office/drawing/2014/main" id="{76B4732D-9CFA-42A8-A45E-4505288CC56B}"/>
                </a:ext>
              </a:extLst>
            </p:cNvPr>
            <p:cNvSpPr/>
            <p:nvPr userDrawn="1"/>
          </p:nvSpPr>
          <p:spPr>
            <a:xfrm>
              <a:off x="555870" y="6334125"/>
              <a:ext cx="10893000" cy="333178"/>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8A16BF5A-3179-4A0B-9D16-37D58D3417C8}"/>
                </a:ext>
              </a:extLst>
            </p:cNvPr>
            <p:cNvSpPr/>
            <p:nvPr userDrawn="1"/>
          </p:nvSpPr>
          <p:spPr>
            <a:xfrm>
              <a:off x="611674" y="6391275"/>
              <a:ext cx="9075252" cy="228600"/>
            </a:xfrm>
            <a:prstGeom prst="rect">
              <a:avLst/>
            </a:prstGeom>
            <a:solidFill>
              <a:srgbClr val="90C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5C5D2C19-B6F9-4FF2-8925-AA00F87BD3E3}"/>
                </a:ext>
              </a:extLst>
            </p:cNvPr>
            <p:cNvSpPr/>
            <p:nvPr userDrawn="1"/>
          </p:nvSpPr>
          <p:spPr>
            <a:xfrm>
              <a:off x="9763125" y="6391275"/>
              <a:ext cx="209550" cy="228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17FB01BF-62F9-4757-A2BC-A729F8E50BBE}"/>
                </a:ext>
              </a:extLst>
            </p:cNvPr>
            <p:cNvSpPr/>
            <p:nvPr userDrawn="1"/>
          </p:nvSpPr>
          <p:spPr>
            <a:xfrm>
              <a:off x="10048874" y="6391275"/>
              <a:ext cx="209550" cy="228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61CF03D4-4C3A-4833-B226-AA0CFFE788A5}"/>
                </a:ext>
              </a:extLst>
            </p:cNvPr>
            <p:cNvSpPr/>
            <p:nvPr userDrawn="1"/>
          </p:nvSpPr>
          <p:spPr>
            <a:xfrm>
              <a:off x="10334623" y="6391275"/>
              <a:ext cx="209550" cy="228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8D768FC9-FAFF-415F-A672-6464F5B313FE}"/>
                </a:ext>
              </a:extLst>
            </p:cNvPr>
            <p:cNvSpPr/>
            <p:nvPr userDrawn="1"/>
          </p:nvSpPr>
          <p:spPr>
            <a:xfrm>
              <a:off x="10620372" y="6391275"/>
              <a:ext cx="209550" cy="228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A698A010-15B6-4CA7-B4CE-5B8259A35676}"/>
                </a:ext>
              </a:extLst>
            </p:cNvPr>
            <p:cNvSpPr/>
            <p:nvPr userDrawn="1"/>
          </p:nvSpPr>
          <p:spPr>
            <a:xfrm>
              <a:off x="10906121" y="6391275"/>
              <a:ext cx="209550" cy="228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427A7A7C-5A7F-4DC0-B3AA-23CA5226172A}"/>
                </a:ext>
              </a:extLst>
            </p:cNvPr>
            <p:cNvSpPr/>
            <p:nvPr userDrawn="1"/>
          </p:nvSpPr>
          <p:spPr>
            <a:xfrm>
              <a:off x="11171475" y="6391275"/>
              <a:ext cx="209550" cy="228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23F6D1EF-21BC-4E53-AC45-7E11AE3B171A}"/>
                </a:ext>
              </a:extLst>
            </p:cNvPr>
            <p:cNvSpPr/>
            <p:nvPr userDrawn="1"/>
          </p:nvSpPr>
          <p:spPr>
            <a:xfrm>
              <a:off x="11466574" y="6386414"/>
              <a:ext cx="76199"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0" name="Freeform: Shape 159">
            <a:extLst>
              <a:ext uri="{FF2B5EF4-FFF2-40B4-BE49-F238E27FC236}">
                <a16:creationId xmlns:a16="http://schemas.microsoft.com/office/drawing/2014/main" id="{82928127-DE73-4026-82D2-DA50DE02B886}"/>
              </a:ext>
            </a:extLst>
          </p:cNvPr>
          <p:cNvSpPr/>
          <p:nvPr/>
        </p:nvSpPr>
        <p:spPr>
          <a:xfrm>
            <a:off x="296364" y="685800"/>
            <a:ext cx="7650315" cy="5823284"/>
          </a:xfrm>
          <a:custGeom>
            <a:avLst/>
            <a:gdLst>
              <a:gd name="connsiteX0" fmla="*/ 264695 w 10972800"/>
              <a:gd name="connsiteY0" fmla="*/ 5823284 h 5823284"/>
              <a:gd name="connsiteX1" fmla="*/ 0 w 10972800"/>
              <a:gd name="connsiteY1" fmla="*/ 5823284 h 5823284"/>
              <a:gd name="connsiteX2" fmla="*/ 0 w 10972800"/>
              <a:gd name="connsiteY2" fmla="*/ 0 h 5823284"/>
              <a:gd name="connsiteX3" fmla="*/ 10972800 w 10972800"/>
              <a:gd name="connsiteY3" fmla="*/ 0 h 5823284"/>
            </a:gdLst>
            <a:ahLst/>
            <a:cxnLst>
              <a:cxn ang="0">
                <a:pos x="connsiteX0" y="connsiteY0"/>
              </a:cxn>
              <a:cxn ang="0">
                <a:pos x="connsiteX1" y="connsiteY1"/>
              </a:cxn>
              <a:cxn ang="0">
                <a:pos x="connsiteX2" y="connsiteY2"/>
              </a:cxn>
              <a:cxn ang="0">
                <a:pos x="connsiteX3" y="connsiteY3"/>
              </a:cxn>
            </a:cxnLst>
            <a:rect l="l" t="t" r="r" b="b"/>
            <a:pathLst>
              <a:path w="10972800" h="5823284">
                <a:moveTo>
                  <a:pt x="264695" y="5823284"/>
                </a:moveTo>
                <a:lnTo>
                  <a:pt x="0" y="5823284"/>
                </a:lnTo>
                <a:lnTo>
                  <a:pt x="0" y="0"/>
                </a:lnTo>
                <a:lnTo>
                  <a:pt x="1097280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6" name="Google Shape;2297;p70">
            <a:extLst>
              <a:ext uri="{FF2B5EF4-FFF2-40B4-BE49-F238E27FC236}">
                <a16:creationId xmlns:a16="http://schemas.microsoft.com/office/drawing/2014/main" id="{14B2B21E-1ED1-43C2-9A18-D66E2473145F}"/>
              </a:ext>
            </a:extLst>
          </p:cNvPr>
          <p:cNvGrpSpPr/>
          <p:nvPr/>
        </p:nvGrpSpPr>
        <p:grpSpPr>
          <a:xfrm>
            <a:off x="3799656" y="849875"/>
            <a:ext cx="5708663" cy="5396183"/>
            <a:chOff x="4756525" y="859495"/>
            <a:chExt cx="3964527" cy="3747518"/>
          </a:xfrm>
        </p:grpSpPr>
        <p:grpSp>
          <p:nvGrpSpPr>
            <p:cNvPr id="297" name="Google Shape;2298;p70">
              <a:extLst>
                <a:ext uri="{FF2B5EF4-FFF2-40B4-BE49-F238E27FC236}">
                  <a16:creationId xmlns:a16="http://schemas.microsoft.com/office/drawing/2014/main" id="{59EFD9EB-E4C0-4BF7-BBD1-A1D344DF7F0F}"/>
                </a:ext>
              </a:extLst>
            </p:cNvPr>
            <p:cNvGrpSpPr/>
            <p:nvPr/>
          </p:nvGrpSpPr>
          <p:grpSpPr>
            <a:xfrm>
              <a:off x="5344840" y="859495"/>
              <a:ext cx="3376212" cy="3051347"/>
              <a:chOff x="4768485" y="419202"/>
              <a:chExt cx="4065766" cy="3674551"/>
            </a:xfrm>
          </p:grpSpPr>
          <p:sp>
            <p:nvSpPr>
              <p:cNvPr id="400" name="Google Shape;2299;p70">
                <a:extLst>
                  <a:ext uri="{FF2B5EF4-FFF2-40B4-BE49-F238E27FC236}">
                    <a16:creationId xmlns:a16="http://schemas.microsoft.com/office/drawing/2014/main" id="{930B7884-8B7B-4CAF-B570-53AF840ECF09}"/>
                  </a:ext>
                </a:extLst>
              </p:cNvPr>
              <p:cNvSpPr/>
              <p:nvPr/>
            </p:nvSpPr>
            <p:spPr>
              <a:xfrm>
                <a:off x="7320113" y="1078146"/>
                <a:ext cx="1469795" cy="2206169"/>
              </a:xfrm>
              <a:custGeom>
                <a:avLst/>
                <a:gdLst/>
                <a:ahLst/>
                <a:cxnLst/>
                <a:rect l="l" t="t" r="r" b="b"/>
                <a:pathLst>
                  <a:path w="34339" h="51543" extrusionOk="0">
                    <a:moveTo>
                      <a:pt x="1" y="1"/>
                    </a:moveTo>
                    <a:cubicBezTo>
                      <a:pt x="1" y="1"/>
                      <a:pt x="60" y="36"/>
                      <a:pt x="156" y="84"/>
                    </a:cubicBezTo>
                    <a:lnTo>
                      <a:pt x="608" y="334"/>
                    </a:lnTo>
                    <a:cubicBezTo>
                      <a:pt x="799" y="441"/>
                      <a:pt x="1061" y="548"/>
                      <a:pt x="1346" y="727"/>
                    </a:cubicBezTo>
                    <a:lnTo>
                      <a:pt x="2335" y="1310"/>
                    </a:lnTo>
                    <a:cubicBezTo>
                      <a:pt x="7514" y="4477"/>
                      <a:pt x="11645" y="9109"/>
                      <a:pt x="14229" y="14610"/>
                    </a:cubicBezTo>
                    <a:cubicBezTo>
                      <a:pt x="15122" y="16538"/>
                      <a:pt x="15801" y="18562"/>
                      <a:pt x="16265" y="20634"/>
                    </a:cubicBezTo>
                    <a:cubicBezTo>
                      <a:pt x="16515" y="21729"/>
                      <a:pt x="16705" y="22837"/>
                      <a:pt x="16824" y="23956"/>
                    </a:cubicBezTo>
                    <a:cubicBezTo>
                      <a:pt x="16955" y="25111"/>
                      <a:pt x="17015" y="26266"/>
                      <a:pt x="17015" y="27433"/>
                    </a:cubicBezTo>
                    <a:cubicBezTo>
                      <a:pt x="17015" y="30945"/>
                      <a:pt x="16420" y="34421"/>
                      <a:pt x="15241" y="37731"/>
                    </a:cubicBezTo>
                    <a:lnTo>
                      <a:pt x="15229" y="37779"/>
                    </a:lnTo>
                    <a:lnTo>
                      <a:pt x="15265" y="37803"/>
                    </a:lnTo>
                    <a:lnTo>
                      <a:pt x="28957" y="47685"/>
                    </a:lnTo>
                    <a:lnTo>
                      <a:pt x="32910" y="50531"/>
                    </a:lnTo>
                    <a:cubicBezTo>
                      <a:pt x="33374" y="50864"/>
                      <a:pt x="33731" y="51114"/>
                      <a:pt x="33969" y="51293"/>
                    </a:cubicBezTo>
                    <a:lnTo>
                      <a:pt x="34243" y="51483"/>
                    </a:lnTo>
                    <a:lnTo>
                      <a:pt x="34339" y="51543"/>
                    </a:lnTo>
                    <a:lnTo>
                      <a:pt x="34255" y="51471"/>
                    </a:lnTo>
                    <a:lnTo>
                      <a:pt x="33981" y="51281"/>
                    </a:lnTo>
                    <a:lnTo>
                      <a:pt x="32934" y="50507"/>
                    </a:lnTo>
                    <a:lnTo>
                      <a:pt x="28993" y="47626"/>
                    </a:lnTo>
                    <a:lnTo>
                      <a:pt x="15360" y="37734"/>
                    </a:lnTo>
                    <a:lnTo>
                      <a:pt x="15360" y="37734"/>
                    </a:lnTo>
                    <a:cubicBezTo>
                      <a:pt x="16531" y="34434"/>
                      <a:pt x="17134" y="30945"/>
                      <a:pt x="17134" y="27421"/>
                    </a:cubicBezTo>
                    <a:cubicBezTo>
                      <a:pt x="17146" y="26266"/>
                      <a:pt x="17074" y="25099"/>
                      <a:pt x="16955" y="23944"/>
                    </a:cubicBezTo>
                    <a:cubicBezTo>
                      <a:pt x="16824" y="22825"/>
                      <a:pt x="16634" y="21706"/>
                      <a:pt x="16384" y="20598"/>
                    </a:cubicBezTo>
                    <a:cubicBezTo>
                      <a:pt x="15920" y="18515"/>
                      <a:pt x="15241" y="16491"/>
                      <a:pt x="14336" y="14550"/>
                    </a:cubicBezTo>
                    <a:cubicBezTo>
                      <a:pt x="11752" y="9037"/>
                      <a:pt x="7585" y="4406"/>
                      <a:pt x="2370" y="1251"/>
                    </a:cubicBezTo>
                    <a:lnTo>
                      <a:pt x="1370" y="691"/>
                    </a:lnTo>
                    <a:cubicBezTo>
                      <a:pt x="1084" y="524"/>
                      <a:pt x="822" y="405"/>
                      <a:pt x="632" y="298"/>
                    </a:cubicBezTo>
                    <a:lnTo>
                      <a:pt x="168" y="72"/>
                    </a:lnTo>
                    <a:cubicBezTo>
                      <a:pt x="61" y="24"/>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2300;p70">
                <a:extLst>
                  <a:ext uri="{FF2B5EF4-FFF2-40B4-BE49-F238E27FC236}">
                    <a16:creationId xmlns:a16="http://schemas.microsoft.com/office/drawing/2014/main" id="{E3A540C5-6499-4C5E-B508-E1E0DB08C7B0}"/>
                  </a:ext>
                </a:extLst>
              </p:cNvPr>
              <p:cNvSpPr/>
              <p:nvPr/>
            </p:nvSpPr>
            <p:spPr>
              <a:xfrm>
                <a:off x="7701312" y="813156"/>
                <a:ext cx="796084" cy="2030850"/>
              </a:xfrm>
              <a:custGeom>
                <a:avLst/>
                <a:gdLst/>
                <a:ahLst/>
                <a:cxnLst/>
                <a:rect l="l" t="t" r="r" b="b"/>
                <a:pathLst>
                  <a:path w="18599" h="47447" extrusionOk="0">
                    <a:moveTo>
                      <a:pt x="1" y="0"/>
                    </a:moveTo>
                    <a:cubicBezTo>
                      <a:pt x="1" y="0"/>
                      <a:pt x="49" y="24"/>
                      <a:pt x="132" y="72"/>
                    </a:cubicBezTo>
                    <a:lnTo>
                      <a:pt x="501" y="250"/>
                    </a:lnTo>
                    <a:lnTo>
                      <a:pt x="1108" y="548"/>
                    </a:lnTo>
                    <a:cubicBezTo>
                      <a:pt x="1346" y="655"/>
                      <a:pt x="1608" y="822"/>
                      <a:pt x="1918" y="989"/>
                    </a:cubicBezTo>
                    <a:cubicBezTo>
                      <a:pt x="3620" y="1941"/>
                      <a:pt x="5216" y="3060"/>
                      <a:pt x="6680" y="4346"/>
                    </a:cubicBezTo>
                    <a:cubicBezTo>
                      <a:pt x="7692" y="5239"/>
                      <a:pt x="8645" y="6192"/>
                      <a:pt x="9538" y="7204"/>
                    </a:cubicBezTo>
                    <a:cubicBezTo>
                      <a:pt x="10538" y="8370"/>
                      <a:pt x="11467" y="9609"/>
                      <a:pt x="12312" y="10906"/>
                    </a:cubicBezTo>
                    <a:cubicBezTo>
                      <a:pt x="14229" y="13883"/>
                      <a:pt x="15681" y="17133"/>
                      <a:pt x="16646" y="20551"/>
                    </a:cubicBezTo>
                    <a:cubicBezTo>
                      <a:pt x="17598" y="23968"/>
                      <a:pt x="18170" y="27480"/>
                      <a:pt x="18325" y="31016"/>
                    </a:cubicBezTo>
                    <a:cubicBezTo>
                      <a:pt x="18479" y="33909"/>
                      <a:pt x="18420" y="36803"/>
                      <a:pt x="18134" y="39684"/>
                    </a:cubicBezTo>
                    <a:cubicBezTo>
                      <a:pt x="17944" y="41625"/>
                      <a:pt x="17574" y="43553"/>
                      <a:pt x="17003" y="45435"/>
                    </a:cubicBezTo>
                    <a:cubicBezTo>
                      <a:pt x="16801" y="46089"/>
                      <a:pt x="16610" y="46589"/>
                      <a:pt x="16479" y="46935"/>
                    </a:cubicBezTo>
                    <a:lnTo>
                      <a:pt x="16324" y="47316"/>
                    </a:lnTo>
                    <a:lnTo>
                      <a:pt x="16277" y="47447"/>
                    </a:lnTo>
                    <a:cubicBezTo>
                      <a:pt x="16277" y="47447"/>
                      <a:pt x="16300" y="47411"/>
                      <a:pt x="16336" y="47316"/>
                    </a:cubicBezTo>
                    <a:lnTo>
                      <a:pt x="16515" y="46935"/>
                    </a:lnTo>
                    <a:cubicBezTo>
                      <a:pt x="16646" y="46589"/>
                      <a:pt x="16848" y="46089"/>
                      <a:pt x="17051" y="45435"/>
                    </a:cubicBezTo>
                    <a:cubicBezTo>
                      <a:pt x="17634" y="43565"/>
                      <a:pt x="18027" y="41648"/>
                      <a:pt x="18217" y="39696"/>
                    </a:cubicBezTo>
                    <a:cubicBezTo>
                      <a:pt x="18515" y="36814"/>
                      <a:pt x="18598" y="33909"/>
                      <a:pt x="18455" y="31016"/>
                    </a:cubicBezTo>
                    <a:cubicBezTo>
                      <a:pt x="18301" y="27468"/>
                      <a:pt x="17729" y="23944"/>
                      <a:pt x="16765" y="20527"/>
                    </a:cubicBezTo>
                    <a:cubicBezTo>
                      <a:pt x="15812" y="17098"/>
                      <a:pt x="14348" y="13835"/>
                      <a:pt x="12419" y="10847"/>
                    </a:cubicBezTo>
                    <a:cubicBezTo>
                      <a:pt x="11574" y="9549"/>
                      <a:pt x="10633" y="8311"/>
                      <a:pt x="9609" y="7144"/>
                    </a:cubicBezTo>
                    <a:cubicBezTo>
                      <a:pt x="8716" y="6120"/>
                      <a:pt x="7764" y="5168"/>
                      <a:pt x="6740" y="4287"/>
                    </a:cubicBezTo>
                    <a:cubicBezTo>
                      <a:pt x="5263" y="3001"/>
                      <a:pt x="3644" y="1882"/>
                      <a:pt x="1930" y="941"/>
                    </a:cubicBezTo>
                    <a:cubicBezTo>
                      <a:pt x="1632" y="786"/>
                      <a:pt x="1358" y="631"/>
                      <a:pt x="1120" y="512"/>
                    </a:cubicBezTo>
                    <a:lnTo>
                      <a:pt x="513" y="227"/>
                    </a:lnTo>
                    <a:lnTo>
                      <a:pt x="132" y="6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2301;p70">
                <a:extLst>
                  <a:ext uri="{FF2B5EF4-FFF2-40B4-BE49-F238E27FC236}">
                    <a16:creationId xmlns:a16="http://schemas.microsoft.com/office/drawing/2014/main" id="{E1218B39-4B23-4866-B4E5-EFFAB5B324AC}"/>
                  </a:ext>
                </a:extLst>
              </p:cNvPr>
              <p:cNvSpPr/>
              <p:nvPr/>
            </p:nvSpPr>
            <p:spPr>
              <a:xfrm>
                <a:off x="6215808" y="419202"/>
                <a:ext cx="1178781" cy="369514"/>
              </a:xfrm>
              <a:custGeom>
                <a:avLst/>
                <a:gdLst/>
                <a:ahLst/>
                <a:cxnLst/>
                <a:rect l="l" t="t" r="r" b="b"/>
                <a:pathLst>
                  <a:path w="27540" h="8633" extrusionOk="0">
                    <a:moveTo>
                      <a:pt x="27539" y="1"/>
                    </a:moveTo>
                    <a:cubicBezTo>
                      <a:pt x="27527" y="13"/>
                      <a:pt x="27515" y="13"/>
                      <a:pt x="27515" y="25"/>
                    </a:cubicBezTo>
                    <a:lnTo>
                      <a:pt x="27515" y="25"/>
                    </a:lnTo>
                    <a:cubicBezTo>
                      <a:pt x="27531" y="9"/>
                      <a:pt x="27539" y="1"/>
                      <a:pt x="27539" y="1"/>
                    </a:cubicBezTo>
                    <a:close/>
                    <a:moveTo>
                      <a:pt x="27515" y="25"/>
                    </a:moveTo>
                    <a:cubicBezTo>
                      <a:pt x="27512" y="28"/>
                      <a:pt x="27508" y="32"/>
                      <a:pt x="27504" y="37"/>
                    </a:cubicBezTo>
                    <a:lnTo>
                      <a:pt x="27432" y="156"/>
                    </a:lnTo>
                    <a:lnTo>
                      <a:pt x="27146" y="596"/>
                    </a:lnTo>
                    <a:lnTo>
                      <a:pt x="26063" y="2287"/>
                    </a:lnTo>
                    <a:cubicBezTo>
                      <a:pt x="25162" y="3744"/>
                      <a:pt x="23872" y="5804"/>
                      <a:pt x="22358" y="8206"/>
                    </a:cubicBezTo>
                    <a:lnTo>
                      <a:pt x="22358" y="8206"/>
                    </a:lnTo>
                    <a:cubicBezTo>
                      <a:pt x="20286" y="7652"/>
                      <a:pt x="18168" y="7250"/>
                      <a:pt x="16038" y="7026"/>
                    </a:cubicBezTo>
                    <a:cubicBezTo>
                      <a:pt x="14624" y="6881"/>
                      <a:pt x="13204" y="6807"/>
                      <a:pt x="11783" y="6807"/>
                    </a:cubicBezTo>
                    <a:cubicBezTo>
                      <a:pt x="11098" y="6807"/>
                      <a:pt x="10413" y="6824"/>
                      <a:pt x="9727" y="6859"/>
                    </a:cubicBezTo>
                    <a:cubicBezTo>
                      <a:pt x="8001" y="6954"/>
                      <a:pt x="6298" y="7156"/>
                      <a:pt x="4596" y="7478"/>
                    </a:cubicBezTo>
                    <a:lnTo>
                      <a:pt x="4072" y="7573"/>
                    </a:lnTo>
                    <a:lnTo>
                      <a:pt x="3572" y="7680"/>
                    </a:lnTo>
                    <a:lnTo>
                      <a:pt x="2667" y="7883"/>
                    </a:lnTo>
                    <a:cubicBezTo>
                      <a:pt x="2096" y="8026"/>
                      <a:pt x="1607" y="8145"/>
                      <a:pt x="1215" y="8264"/>
                    </a:cubicBezTo>
                    <a:lnTo>
                      <a:pt x="310" y="8538"/>
                    </a:lnTo>
                    <a:lnTo>
                      <a:pt x="72" y="8609"/>
                    </a:lnTo>
                    <a:cubicBezTo>
                      <a:pt x="48" y="8621"/>
                      <a:pt x="24" y="8621"/>
                      <a:pt x="0" y="8633"/>
                    </a:cubicBezTo>
                    <a:cubicBezTo>
                      <a:pt x="24" y="8633"/>
                      <a:pt x="60" y="8633"/>
                      <a:pt x="83" y="8621"/>
                    </a:cubicBezTo>
                    <a:lnTo>
                      <a:pt x="322" y="8561"/>
                    </a:lnTo>
                    <a:lnTo>
                      <a:pt x="1226" y="8299"/>
                    </a:lnTo>
                    <a:cubicBezTo>
                      <a:pt x="1619" y="8192"/>
                      <a:pt x="2107" y="8085"/>
                      <a:pt x="2679" y="7942"/>
                    </a:cubicBezTo>
                    <a:lnTo>
                      <a:pt x="3596" y="7740"/>
                    </a:lnTo>
                    <a:lnTo>
                      <a:pt x="4084" y="7633"/>
                    </a:lnTo>
                    <a:lnTo>
                      <a:pt x="4620" y="7549"/>
                    </a:lnTo>
                    <a:cubicBezTo>
                      <a:pt x="6310" y="7240"/>
                      <a:pt x="8013" y="7037"/>
                      <a:pt x="9727" y="6954"/>
                    </a:cubicBezTo>
                    <a:cubicBezTo>
                      <a:pt x="10405" y="6920"/>
                      <a:pt x="11081" y="6902"/>
                      <a:pt x="11756" y="6902"/>
                    </a:cubicBezTo>
                    <a:cubicBezTo>
                      <a:pt x="13182" y="6902"/>
                      <a:pt x="14604" y="6979"/>
                      <a:pt x="16026" y="7133"/>
                    </a:cubicBezTo>
                    <a:cubicBezTo>
                      <a:pt x="18169" y="7347"/>
                      <a:pt x="20288" y="7752"/>
                      <a:pt x="22372" y="8311"/>
                    </a:cubicBezTo>
                    <a:lnTo>
                      <a:pt x="22408" y="8311"/>
                    </a:lnTo>
                    <a:lnTo>
                      <a:pt x="22431" y="8276"/>
                    </a:lnTo>
                    <a:cubicBezTo>
                      <a:pt x="23932" y="5847"/>
                      <a:pt x="25218" y="3763"/>
                      <a:pt x="26122" y="2311"/>
                    </a:cubicBezTo>
                    <a:cubicBezTo>
                      <a:pt x="26563" y="1572"/>
                      <a:pt x="26920" y="1001"/>
                      <a:pt x="27170" y="596"/>
                    </a:cubicBezTo>
                    <a:lnTo>
                      <a:pt x="27444" y="144"/>
                    </a:lnTo>
                    <a:lnTo>
                      <a:pt x="27515" y="2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2302;p70">
                <a:extLst>
                  <a:ext uri="{FF2B5EF4-FFF2-40B4-BE49-F238E27FC236}">
                    <a16:creationId xmlns:a16="http://schemas.microsoft.com/office/drawing/2014/main" id="{482BDD7E-304D-437C-9BB9-16AB9ABA81AB}"/>
                  </a:ext>
                </a:extLst>
              </p:cNvPr>
              <p:cNvSpPr/>
              <p:nvPr/>
            </p:nvSpPr>
            <p:spPr>
              <a:xfrm>
                <a:off x="4990673" y="808576"/>
                <a:ext cx="629411" cy="878607"/>
              </a:xfrm>
              <a:custGeom>
                <a:avLst/>
                <a:gdLst/>
                <a:ahLst/>
                <a:cxnLst/>
                <a:rect l="l" t="t" r="r" b="b"/>
                <a:pathLst>
                  <a:path w="14705" h="20527" extrusionOk="0">
                    <a:moveTo>
                      <a:pt x="14705" y="0"/>
                    </a:moveTo>
                    <a:lnTo>
                      <a:pt x="14705" y="0"/>
                    </a:lnTo>
                    <a:cubicBezTo>
                      <a:pt x="14705" y="0"/>
                      <a:pt x="14681" y="0"/>
                      <a:pt x="14645" y="36"/>
                    </a:cubicBezTo>
                    <a:lnTo>
                      <a:pt x="14490" y="143"/>
                    </a:lnTo>
                    <a:lnTo>
                      <a:pt x="13871" y="584"/>
                    </a:lnTo>
                    <a:cubicBezTo>
                      <a:pt x="13609" y="774"/>
                      <a:pt x="13276" y="1000"/>
                      <a:pt x="12919" y="1298"/>
                    </a:cubicBezTo>
                    <a:lnTo>
                      <a:pt x="12335" y="1739"/>
                    </a:lnTo>
                    <a:lnTo>
                      <a:pt x="12014" y="1989"/>
                    </a:lnTo>
                    <a:lnTo>
                      <a:pt x="11680" y="2274"/>
                    </a:lnTo>
                    <a:cubicBezTo>
                      <a:pt x="11240" y="2643"/>
                      <a:pt x="10740" y="3048"/>
                      <a:pt x="10240" y="3524"/>
                    </a:cubicBezTo>
                    <a:cubicBezTo>
                      <a:pt x="9990" y="3763"/>
                      <a:pt x="9728" y="3989"/>
                      <a:pt x="9466" y="4251"/>
                    </a:cubicBezTo>
                    <a:lnTo>
                      <a:pt x="8656" y="5048"/>
                    </a:lnTo>
                    <a:cubicBezTo>
                      <a:pt x="7489" y="6251"/>
                      <a:pt x="6406" y="7525"/>
                      <a:pt x="5406" y="8870"/>
                    </a:cubicBezTo>
                    <a:cubicBezTo>
                      <a:pt x="4430" y="10240"/>
                      <a:pt x="3549" y="11668"/>
                      <a:pt x="2775" y="13157"/>
                    </a:cubicBezTo>
                    <a:lnTo>
                      <a:pt x="2263" y="14169"/>
                    </a:lnTo>
                    <a:cubicBezTo>
                      <a:pt x="2108" y="14490"/>
                      <a:pt x="1965" y="14835"/>
                      <a:pt x="1822" y="15145"/>
                    </a:cubicBezTo>
                    <a:cubicBezTo>
                      <a:pt x="1536" y="15764"/>
                      <a:pt x="1322" y="16371"/>
                      <a:pt x="1108" y="16907"/>
                    </a:cubicBezTo>
                    <a:cubicBezTo>
                      <a:pt x="1060" y="17050"/>
                      <a:pt x="1001" y="17181"/>
                      <a:pt x="953" y="17312"/>
                    </a:cubicBezTo>
                    <a:cubicBezTo>
                      <a:pt x="905" y="17443"/>
                      <a:pt x="870" y="17574"/>
                      <a:pt x="822" y="17693"/>
                    </a:cubicBezTo>
                    <a:cubicBezTo>
                      <a:pt x="751" y="17943"/>
                      <a:pt x="667" y="18181"/>
                      <a:pt x="596" y="18395"/>
                    </a:cubicBezTo>
                    <a:cubicBezTo>
                      <a:pt x="441" y="18848"/>
                      <a:pt x="346" y="19229"/>
                      <a:pt x="250" y="19538"/>
                    </a:cubicBezTo>
                    <a:cubicBezTo>
                      <a:pt x="167" y="19860"/>
                      <a:pt x="108" y="20098"/>
                      <a:pt x="60" y="20265"/>
                    </a:cubicBezTo>
                    <a:cubicBezTo>
                      <a:pt x="36" y="20348"/>
                      <a:pt x="24" y="20407"/>
                      <a:pt x="12" y="20455"/>
                    </a:cubicBezTo>
                    <a:lnTo>
                      <a:pt x="0" y="20527"/>
                    </a:lnTo>
                    <a:cubicBezTo>
                      <a:pt x="12" y="20503"/>
                      <a:pt x="24" y="20479"/>
                      <a:pt x="24" y="20455"/>
                    </a:cubicBezTo>
                    <a:lnTo>
                      <a:pt x="84" y="20277"/>
                    </a:lnTo>
                    <a:cubicBezTo>
                      <a:pt x="143" y="20098"/>
                      <a:pt x="215" y="19860"/>
                      <a:pt x="310" y="19550"/>
                    </a:cubicBezTo>
                    <a:cubicBezTo>
                      <a:pt x="405" y="19241"/>
                      <a:pt x="512" y="18860"/>
                      <a:pt x="667" y="18419"/>
                    </a:cubicBezTo>
                    <a:lnTo>
                      <a:pt x="905" y="17717"/>
                    </a:lnTo>
                    <a:cubicBezTo>
                      <a:pt x="953" y="17598"/>
                      <a:pt x="989" y="17467"/>
                      <a:pt x="1036" y="17336"/>
                    </a:cubicBezTo>
                    <a:lnTo>
                      <a:pt x="1191" y="16931"/>
                    </a:lnTo>
                    <a:cubicBezTo>
                      <a:pt x="1417" y="16395"/>
                      <a:pt x="1632" y="15800"/>
                      <a:pt x="1917" y="15169"/>
                    </a:cubicBezTo>
                    <a:cubicBezTo>
                      <a:pt x="2060" y="14859"/>
                      <a:pt x="2191" y="14526"/>
                      <a:pt x="2358" y="14192"/>
                    </a:cubicBezTo>
                    <a:lnTo>
                      <a:pt x="2870" y="13192"/>
                    </a:lnTo>
                    <a:cubicBezTo>
                      <a:pt x="3644" y="11716"/>
                      <a:pt x="4525" y="10299"/>
                      <a:pt x="5501" y="8942"/>
                    </a:cubicBezTo>
                    <a:cubicBezTo>
                      <a:pt x="6501" y="7596"/>
                      <a:pt x="7573" y="6311"/>
                      <a:pt x="8740" y="5108"/>
                    </a:cubicBezTo>
                    <a:cubicBezTo>
                      <a:pt x="9013" y="4834"/>
                      <a:pt x="9275" y="4572"/>
                      <a:pt x="9537" y="4310"/>
                    </a:cubicBezTo>
                    <a:cubicBezTo>
                      <a:pt x="9787" y="4048"/>
                      <a:pt x="10061" y="3822"/>
                      <a:pt x="10311" y="3584"/>
                    </a:cubicBezTo>
                    <a:cubicBezTo>
                      <a:pt x="10811" y="3108"/>
                      <a:pt x="11299" y="2703"/>
                      <a:pt x="11740" y="2322"/>
                    </a:cubicBezTo>
                    <a:lnTo>
                      <a:pt x="12061" y="2048"/>
                    </a:lnTo>
                    <a:lnTo>
                      <a:pt x="12383" y="1798"/>
                    </a:lnTo>
                    <a:lnTo>
                      <a:pt x="12954" y="1334"/>
                    </a:lnTo>
                    <a:cubicBezTo>
                      <a:pt x="13312" y="1036"/>
                      <a:pt x="13633" y="798"/>
                      <a:pt x="13895" y="607"/>
                    </a:cubicBezTo>
                    <a:lnTo>
                      <a:pt x="14502" y="155"/>
                    </a:lnTo>
                    <a:lnTo>
                      <a:pt x="14657" y="36"/>
                    </a:lnTo>
                    <a:lnTo>
                      <a:pt x="147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2303;p70">
                <a:extLst>
                  <a:ext uri="{FF2B5EF4-FFF2-40B4-BE49-F238E27FC236}">
                    <a16:creationId xmlns:a16="http://schemas.microsoft.com/office/drawing/2014/main" id="{FC32E63C-8330-4CB8-9E09-323943A7706D}"/>
                  </a:ext>
                </a:extLst>
              </p:cNvPr>
              <p:cNvSpPr/>
              <p:nvPr/>
            </p:nvSpPr>
            <p:spPr>
              <a:xfrm>
                <a:off x="7320113" y="1078146"/>
                <a:ext cx="1469795" cy="2206169"/>
              </a:xfrm>
              <a:custGeom>
                <a:avLst/>
                <a:gdLst/>
                <a:ahLst/>
                <a:cxnLst/>
                <a:rect l="l" t="t" r="r" b="b"/>
                <a:pathLst>
                  <a:path w="34339" h="51543" extrusionOk="0">
                    <a:moveTo>
                      <a:pt x="1" y="1"/>
                    </a:moveTo>
                    <a:cubicBezTo>
                      <a:pt x="1" y="1"/>
                      <a:pt x="60" y="36"/>
                      <a:pt x="156" y="84"/>
                    </a:cubicBezTo>
                    <a:lnTo>
                      <a:pt x="608" y="334"/>
                    </a:lnTo>
                    <a:cubicBezTo>
                      <a:pt x="799" y="441"/>
                      <a:pt x="1061" y="548"/>
                      <a:pt x="1346" y="727"/>
                    </a:cubicBezTo>
                    <a:lnTo>
                      <a:pt x="2335" y="1310"/>
                    </a:lnTo>
                    <a:cubicBezTo>
                      <a:pt x="7514" y="4477"/>
                      <a:pt x="11645" y="9109"/>
                      <a:pt x="14229" y="14610"/>
                    </a:cubicBezTo>
                    <a:cubicBezTo>
                      <a:pt x="15122" y="16538"/>
                      <a:pt x="15801" y="18562"/>
                      <a:pt x="16265" y="20634"/>
                    </a:cubicBezTo>
                    <a:cubicBezTo>
                      <a:pt x="16515" y="21729"/>
                      <a:pt x="16705" y="22837"/>
                      <a:pt x="16824" y="23956"/>
                    </a:cubicBezTo>
                    <a:cubicBezTo>
                      <a:pt x="16955" y="25111"/>
                      <a:pt x="17015" y="26266"/>
                      <a:pt x="17015" y="27433"/>
                    </a:cubicBezTo>
                    <a:cubicBezTo>
                      <a:pt x="17015" y="30945"/>
                      <a:pt x="16420" y="34421"/>
                      <a:pt x="15241" y="37731"/>
                    </a:cubicBezTo>
                    <a:lnTo>
                      <a:pt x="15229" y="37779"/>
                    </a:lnTo>
                    <a:lnTo>
                      <a:pt x="15265" y="37803"/>
                    </a:lnTo>
                    <a:lnTo>
                      <a:pt x="28957" y="47685"/>
                    </a:lnTo>
                    <a:lnTo>
                      <a:pt x="32910" y="50531"/>
                    </a:lnTo>
                    <a:cubicBezTo>
                      <a:pt x="33374" y="50864"/>
                      <a:pt x="33731" y="51114"/>
                      <a:pt x="33969" y="51293"/>
                    </a:cubicBezTo>
                    <a:lnTo>
                      <a:pt x="34243" y="51483"/>
                    </a:lnTo>
                    <a:lnTo>
                      <a:pt x="34339" y="51543"/>
                    </a:lnTo>
                    <a:lnTo>
                      <a:pt x="34255" y="51471"/>
                    </a:lnTo>
                    <a:lnTo>
                      <a:pt x="33981" y="51281"/>
                    </a:lnTo>
                    <a:lnTo>
                      <a:pt x="32934" y="50507"/>
                    </a:lnTo>
                    <a:lnTo>
                      <a:pt x="28993" y="47626"/>
                    </a:lnTo>
                    <a:lnTo>
                      <a:pt x="15360" y="37734"/>
                    </a:lnTo>
                    <a:lnTo>
                      <a:pt x="15360" y="37734"/>
                    </a:lnTo>
                    <a:cubicBezTo>
                      <a:pt x="16531" y="34434"/>
                      <a:pt x="17134" y="30945"/>
                      <a:pt x="17134" y="27421"/>
                    </a:cubicBezTo>
                    <a:cubicBezTo>
                      <a:pt x="17146" y="26266"/>
                      <a:pt x="17074" y="25099"/>
                      <a:pt x="16955" y="23944"/>
                    </a:cubicBezTo>
                    <a:cubicBezTo>
                      <a:pt x="16824" y="22825"/>
                      <a:pt x="16634" y="21706"/>
                      <a:pt x="16384" y="20598"/>
                    </a:cubicBezTo>
                    <a:cubicBezTo>
                      <a:pt x="15920" y="18515"/>
                      <a:pt x="15241" y="16491"/>
                      <a:pt x="14336" y="14550"/>
                    </a:cubicBezTo>
                    <a:cubicBezTo>
                      <a:pt x="11752" y="9037"/>
                      <a:pt x="7585" y="4406"/>
                      <a:pt x="2370" y="1251"/>
                    </a:cubicBezTo>
                    <a:lnTo>
                      <a:pt x="1370" y="691"/>
                    </a:lnTo>
                    <a:cubicBezTo>
                      <a:pt x="1084" y="524"/>
                      <a:pt x="822" y="405"/>
                      <a:pt x="632" y="298"/>
                    </a:cubicBezTo>
                    <a:lnTo>
                      <a:pt x="168" y="72"/>
                    </a:lnTo>
                    <a:cubicBezTo>
                      <a:pt x="61" y="24"/>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2304;p70">
                <a:extLst>
                  <a:ext uri="{FF2B5EF4-FFF2-40B4-BE49-F238E27FC236}">
                    <a16:creationId xmlns:a16="http://schemas.microsoft.com/office/drawing/2014/main" id="{9C4DDE88-0100-4AC2-9C49-FE30BC3C9FA5}"/>
                  </a:ext>
                </a:extLst>
              </p:cNvPr>
              <p:cNvSpPr/>
              <p:nvPr/>
            </p:nvSpPr>
            <p:spPr>
              <a:xfrm>
                <a:off x="7701312" y="813156"/>
                <a:ext cx="796084" cy="2030850"/>
              </a:xfrm>
              <a:custGeom>
                <a:avLst/>
                <a:gdLst/>
                <a:ahLst/>
                <a:cxnLst/>
                <a:rect l="l" t="t" r="r" b="b"/>
                <a:pathLst>
                  <a:path w="18599" h="47447" extrusionOk="0">
                    <a:moveTo>
                      <a:pt x="1" y="0"/>
                    </a:moveTo>
                    <a:cubicBezTo>
                      <a:pt x="1" y="0"/>
                      <a:pt x="49" y="24"/>
                      <a:pt x="132" y="72"/>
                    </a:cubicBezTo>
                    <a:lnTo>
                      <a:pt x="501" y="250"/>
                    </a:lnTo>
                    <a:lnTo>
                      <a:pt x="1108" y="548"/>
                    </a:lnTo>
                    <a:cubicBezTo>
                      <a:pt x="1346" y="655"/>
                      <a:pt x="1608" y="822"/>
                      <a:pt x="1918" y="989"/>
                    </a:cubicBezTo>
                    <a:cubicBezTo>
                      <a:pt x="3620" y="1941"/>
                      <a:pt x="5216" y="3060"/>
                      <a:pt x="6680" y="4346"/>
                    </a:cubicBezTo>
                    <a:cubicBezTo>
                      <a:pt x="7692" y="5239"/>
                      <a:pt x="8645" y="6192"/>
                      <a:pt x="9538" y="7204"/>
                    </a:cubicBezTo>
                    <a:cubicBezTo>
                      <a:pt x="10538" y="8370"/>
                      <a:pt x="11467" y="9609"/>
                      <a:pt x="12312" y="10906"/>
                    </a:cubicBezTo>
                    <a:cubicBezTo>
                      <a:pt x="14229" y="13883"/>
                      <a:pt x="15681" y="17133"/>
                      <a:pt x="16646" y="20551"/>
                    </a:cubicBezTo>
                    <a:cubicBezTo>
                      <a:pt x="17598" y="23968"/>
                      <a:pt x="18170" y="27480"/>
                      <a:pt x="18325" y="31016"/>
                    </a:cubicBezTo>
                    <a:cubicBezTo>
                      <a:pt x="18479" y="33909"/>
                      <a:pt x="18420" y="36803"/>
                      <a:pt x="18134" y="39684"/>
                    </a:cubicBezTo>
                    <a:cubicBezTo>
                      <a:pt x="17944" y="41625"/>
                      <a:pt x="17574" y="43553"/>
                      <a:pt x="17003" y="45435"/>
                    </a:cubicBezTo>
                    <a:cubicBezTo>
                      <a:pt x="16801" y="46089"/>
                      <a:pt x="16610" y="46589"/>
                      <a:pt x="16479" y="46935"/>
                    </a:cubicBezTo>
                    <a:lnTo>
                      <a:pt x="16324" y="47316"/>
                    </a:lnTo>
                    <a:lnTo>
                      <a:pt x="16277" y="47447"/>
                    </a:lnTo>
                    <a:cubicBezTo>
                      <a:pt x="16277" y="47447"/>
                      <a:pt x="16300" y="47411"/>
                      <a:pt x="16336" y="47316"/>
                    </a:cubicBezTo>
                    <a:lnTo>
                      <a:pt x="16515" y="46935"/>
                    </a:lnTo>
                    <a:cubicBezTo>
                      <a:pt x="16646" y="46589"/>
                      <a:pt x="16848" y="46089"/>
                      <a:pt x="17051" y="45435"/>
                    </a:cubicBezTo>
                    <a:cubicBezTo>
                      <a:pt x="17634" y="43565"/>
                      <a:pt x="18027" y="41648"/>
                      <a:pt x="18217" y="39696"/>
                    </a:cubicBezTo>
                    <a:cubicBezTo>
                      <a:pt x="18515" y="36814"/>
                      <a:pt x="18598" y="33909"/>
                      <a:pt x="18455" y="31016"/>
                    </a:cubicBezTo>
                    <a:cubicBezTo>
                      <a:pt x="18301" y="27468"/>
                      <a:pt x="17729" y="23944"/>
                      <a:pt x="16765" y="20527"/>
                    </a:cubicBezTo>
                    <a:cubicBezTo>
                      <a:pt x="15812" y="17098"/>
                      <a:pt x="14348" y="13835"/>
                      <a:pt x="12419" y="10847"/>
                    </a:cubicBezTo>
                    <a:cubicBezTo>
                      <a:pt x="11574" y="9549"/>
                      <a:pt x="10633" y="8311"/>
                      <a:pt x="9609" y="7144"/>
                    </a:cubicBezTo>
                    <a:cubicBezTo>
                      <a:pt x="8716" y="6120"/>
                      <a:pt x="7764" y="5168"/>
                      <a:pt x="6740" y="4287"/>
                    </a:cubicBezTo>
                    <a:cubicBezTo>
                      <a:pt x="5263" y="3001"/>
                      <a:pt x="3644" y="1882"/>
                      <a:pt x="1930" y="941"/>
                    </a:cubicBezTo>
                    <a:cubicBezTo>
                      <a:pt x="1632" y="786"/>
                      <a:pt x="1358" y="631"/>
                      <a:pt x="1120" y="512"/>
                    </a:cubicBezTo>
                    <a:lnTo>
                      <a:pt x="513" y="227"/>
                    </a:lnTo>
                    <a:lnTo>
                      <a:pt x="132" y="6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2305;p70">
                <a:extLst>
                  <a:ext uri="{FF2B5EF4-FFF2-40B4-BE49-F238E27FC236}">
                    <a16:creationId xmlns:a16="http://schemas.microsoft.com/office/drawing/2014/main" id="{81432661-AFD7-4EF2-9871-DC16F74A27CA}"/>
                  </a:ext>
                </a:extLst>
              </p:cNvPr>
              <p:cNvSpPr/>
              <p:nvPr/>
            </p:nvSpPr>
            <p:spPr>
              <a:xfrm>
                <a:off x="6215808" y="419202"/>
                <a:ext cx="1178781" cy="369514"/>
              </a:xfrm>
              <a:custGeom>
                <a:avLst/>
                <a:gdLst/>
                <a:ahLst/>
                <a:cxnLst/>
                <a:rect l="l" t="t" r="r" b="b"/>
                <a:pathLst>
                  <a:path w="27540" h="8633" extrusionOk="0">
                    <a:moveTo>
                      <a:pt x="27539" y="1"/>
                    </a:moveTo>
                    <a:cubicBezTo>
                      <a:pt x="27527" y="13"/>
                      <a:pt x="27515" y="13"/>
                      <a:pt x="27515" y="25"/>
                    </a:cubicBezTo>
                    <a:lnTo>
                      <a:pt x="27515" y="25"/>
                    </a:lnTo>
                    <a:cubicBezTo>
                      <a:pt x="27531" y="9"/>
                      <a:pt x="27539" y="1"/>
                      <a:pt x="27539" y="1"/>
                    </a:cubicBezTo>
                    <a:close/>
                    <a:moveTo>
                      <a:pt x="27515" y="25"/>
                    </a:moveTo>
                    <a:cubicBezTo>
                      <a:pt x="27512" y="28"/>
                      <a:pt x="27508" y="32"/>
                      <a:pt x="27504" y="37"/>
                    </a:cubicBezTo>
                    <a:lnTo>
                      <a:pt x="27432" y="156"/>
                    </a:lnTo>
                    <a:lnTo>
                      <a:pt x="27146" y="596"/>
                    </a:lnTo>
                    <a:lnTo>
                      <a:pt x="26063" y="2287"/>
                    </a:lnTo>
                    <a:cubicBezTo>
                      <a:pt x="25162" y="3744"/>
                      <a:pt x="23872" y="5804"/>
                      <a:pt x="22358" y="8206"/>
                    </a:cubicBezTo>
                    <a:lnTo>
                      <a:pt x="22358" y="8206"/>
                    </a:lnTo>
                    <a:cubicBezTo>
                      <a:pt x="20286" y="7652"/>
                      <a:pt x="18168" y="7250"/>
                      <a:pt x="16038" y="7026"/>
                    </a:cubicBezTo>
                    <a:cubicBezTo>
                      <a:pt x="14624" y="6881"/>
                      <a:pt x="13204" y="6807"/>
                      <a:pt x="11783" y="6807"/>
                    </a:cubicBezTo>
                    <a:cubicBezTo>
                      <a:pt x="11098" y="6807"/>
                      <a:pt x="10413" y="6824"/>
                      <a:pt x="9727" y="6859"/>
                    </a:cubicBezTo>
                    <a:cubicBezTo>
                      <a:pt x="8001" y="6954"/>
                      <a:pt x="6298" y="7156"/>
                      <a:pt x="4596" y="7478"/>
                    </a:cubicBezTo>
                    <a:lnTo>
                      <a:pt x="4072" y="7573"/>
                    </a:lnTo>
                    <a:lnTo>
                      <a:pt x="3572" y="7680"/>
                    </a:lnTo>
                    <a:lnTo>
                      <a:pt x="2667" y="7883"/>
                    </a:lnTo>
                    <a:cubicBezTo>
                      <a:pt x="2096" y="8026"/>
                      <a:pt x="1607" y="8145"/>
                      <a:pt x="1215" y="8264"/>
                    </a:cubicBezTo>
                    <a:lnTo>
                      <a:pt x="310" y="8538"/>
                    </a:lnTo>
                    <a:lnTo>
                      <a:pt x="72" y="8609"/>
                    </a:lnTo>
                    <a:cubicBezTo>
                      <a:pt x="48" y="8621"/>
                      <a:pt x="24" y="8621"/>
                      <a:pt x="0" y="8633"/>
                    </a:cubicBezTo>
                    <a:cubicBezTo>
                      <a:pt x="24" y="8633"/>
                      <a:pt x="60" y="8633"/>
                      <a:pt x="83" y="8621"/>
                    </a:cubicBezTo>
                    <a:lnTo>
                      <a:pt x="322" y="8561"/>
                    </a:lnTo>
                    <a:lnTo>
                      <a:pt x="1226" y="8299"/>
                    </a:lnTo>
                    <a:cubicBezTo>
                      <a:pt x="1619" y="8192"/>
                      <a:pt x="2107" y="8085"/>
                      <a:pt x="2679" y="7942"/>
                    </a:cubicBezTo>
                    <a:lnTo>
                      <a:pt x="3596" y="7740"/>
                    </a:lnTo>
                    <a:lnTo>
                      <a:pt x="4084" y="7633"/>
                    </a:lnTo>
                    <a:lnTo>
                      <a:pt x="4620" y="7549"/>
                    </a:lnTo>
                    <a:cubicBezTo>
                      <a:pt x="6310" y="7240"/>
                      <a:pt x="8013" y="7037"/>
                      <a:pt x="9727" y="6954"/>
                    </a:cubicBezTo>
                    <a:cubicBezTo>
                      <a:pt x="10405" y="6920"/>
                      <a:pt x="11081" y="6902"/>
                      <a:pt x="11756" y="6902"/>
                    </a:cubicBezTo>
                    <a:cubicBezTo>
                      <a:pt x="13182" y="6902"/>
                      <a:pt x="14604" y="6979"/>
                      <a:pt x="16026" y="7133"/>
                    </a:cubicBezTo>
                    <a:cubicBezTo>
                      <a:pt x="18169" y="7347"/>
                      <a:pt x="20288" y="7752"/>
                      <a:pt x="22372" y="8311"/>
                    </a:cubicBezTo>
                    <a:lnTo>
                      <a:pt x="22408" y="8311"/>
                    </a:lnTo>
                    <a:lnTo>
                      <a:pt x="22431" y="8276"/>
                    </a:lnTo>
                    <a:cubicBezTo>
                      <a:pt x="23932" y="5847"/>
                      <a:pt x="25218" y="3763"/>
                      <a:pt x="26122" y="2311"/>
                    </a:cubicBezTo>
                    <a:cubicBezTo>
                      <a:pt x="26563" y="1572"/>
                      <a:pt x="26920" y="1001"/>
                      <a:pt x="27170" y="596"/>
                    </a:cubicBezTo>
                    <a:lnTo>
                      <a:pt x="27444" y="144"/>
                    </a:lnTo>
                    <a:lnTo>
                      <a:pt x="27515" y="2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2306;p70">
                <a:extLst>
                  <a:ext uri="{FF2B5EF4-FFF2-40B4-BE49-F238E27FC236}">
                    <a16:creationId xmlns:a16="http://schemas.microsoft.com/office/drawing/2014/main" id="{57AA14FD-292B-4247-8ED4-212B24CB50B0}"/>
                  </a:ext>
                </a:extLst>
              </p:cNvPr>
              <p:cNvSpPr/>
              <p:nvPr/>
            </p:nvSpPr>
            <p:spPr>
              <a:xfrm>
                <a:off x="4990673" y="808576"/>
                <a:ext cx="629411" cy="878607"/>
              </a:xfrm>
              <a:custGeom>
                <a:avLst/>
                <a:gdLst/>
                <a:ahLst/>
                <a:cxnLst/>
                <a:rect l="l" t="t" r="r" b="b"/>
                <a:pathLst>
                  <a:path w="14705" h="20527" extrusionOk="0">
                    <a:moveTo>
                      <a:pt x="14705" y="0"/>
                    </a:moveTo>
                    <a:lnTo>
                      <a:pt x="14705" y="0"/>
                    </a:lnTo>
                    <a:cubicBezTo>
                      <a:pt x="14705" y="0"/>
                      <a:pt x="14681" y="0"/>
                      <a:pt x="14645" y="36"/>
                    </a:cubicBezTo>
                    <a:lnTo>
                      <a:pt x="14490" y="143"/>
                    </a:lnTo>
                    <a:lnTo>
                      <a:pt x="13871" y="584"/>
                    </a:lnTo>
                    <a:cubicBezTo>
                      <a:pt x="13609" y="774"/>
                      <a:pt x="13276" y="1000"/>
                      <a:pt x="12919" y="1298"/>
                    </a:cubicBezTo>
                    <a:lnTo>
                      <a:pt x="12335" y="1739"/>
                    </a:lnTo>
                    <a:lnTo>
                      <a:pt x="12014" y="1989"/>
                    </a:lnTo>
                    <a:lnTo>
                      <a:pt x="11680" y="2274"/>
                    </a:lnTo>
                    <a:cubicBezTo>
                      <a:pt x="11240" y="2643"/>
                      <a:pt x="10740" y="3048"/>
                      <a:pt x="10240" y="3524"/>
                    </a:cubicBezTo>
                    <a:cubicBezTo>
                      <a:pt x="9990" y="3763"/>
                      <a:pt x="9728" y="3989"/>
                      <a:pt x="9466" y="4251"/>
                    </a:cubicBezTo>
                    <a:lnTo>
                      <a:pt x="8656" y="5048"/>
                    </a:lnTo>
                    <a:cubicBezTo>
                      <a:pt x="7489" y="6251"/>
                      <a:pt x="6406" y="7525"/>
                      <a:pt x="5406" y="8870"/>
                    </a:cubicBezTo>
                    <a:cubicBezTo>
                      <a:pt x="4430" y="10240"/>
                      <a:pt x="3549" y="11668"/>
                      <a:pt x="2775" y="13157"/>
                    </a:cubicBezTo>
                    <a:lnTo>
                      <a:pt x="2263" y="14169"/>
                    </a:lnTo>
                    <a:cubicBezTo>
                      <a:pt x="2108" y="14490"/>
                      <a:pt x="1965" y="14835"/>
                      <a:pt x="1822" y="15145"/>
                    </a:cubicBezTo>
                    <a:cubicBezTo>
                      <a:pt x="1536" y="15764"/>
                      <a:pt x="1322" y="16371"/>
                      <a:pt x="1108" y="16907"/>
                    </a:cubicBezTo>
                    <a:cubicBezTo>
                      <a:pt x="1060" y="17050"/>
                      <a:pt x="1001" y="17181"/>
                      <a:pt x="953" y="17312"/>
                    </a:cubicBezTo>
                    <a:cubicBezTo>
                      <a:pt x="905" y="17443"/>
                      <a:pt x="870" y="17574"/>
                      <a:pt x="822" y="17693"/>
                    </a:cubicBezTo>
                    <a:cubicBezTo>
                      <a:pt x="751" y="17943"/>
                      <a:pt x="667" y="18181"/>
                      <a:pt x="596" y="18395"/>
                    </a:cubicBezTo>
                    <a:cubicBezTo>
                      <a:pt x="441" y="18848"/>
                      <a:pt x="346" y="19229"/>
                      <a:pt x="250" y="19538"/>
                    </a:cubicBezTo>
                    <a:cubicBezTo>
                      <a:pt x="167" y="19860"/>
                      <a:pt x="108" y="20098"/>
                      <a:pt x="60" y="20265"/>
                    </a:cubicBezTo>
                    <a:cubicBezTo>
                      <a:pt x="36" y="20348"/>
                      <a:pt x="24" y="20407"/>
                      <a:pt x="12" y="20455"/>
                    </a:cubicBezTo>
                    <a:lnTo>
                      <a:pt x="0" y="20527"/>
                    </a:lnTo>
                    <a:cubicBezTo>
                      <a:pt x="12" y="20503"/>
                      <a:pt x="24" y="20479"/>
                      <a:pt x="24" y="20455"/>
                    </a:cubicBezTo>
                    <a:lnTo>
                      <a:pt x="84" y="20277"/>
                    </a:lnTo>
                    <a:cubicBezTo>
                      <a:pt x="143" y="20098"/>
                      <a:pt x="215" y="19860"/>
                      <a:pt x="310" y="19550"/>
                    </a:cubicBezTo>
                    <a:cubicBezTo>
                      <a:pt x="405" y="19241"/>
                      <a:pt x="512" y="18860"/>
                      <a:pt x="667" y="18419"/>
                    </a:cubicBezTo>
                    <a:lnTo>
                      <a:pt x="905" y="17717"/>
                    </a:lnTo>
                    <a:cubicBezTo>
                      <a:pt x="953" y="17598"/>
                      <a:pt x="989" y="17467"/>
                      <a:pt x="1036" y="17336"/>
                    </a:cubicBezTo>
                    <a:lnTo>
                      <a:pt x="1191" y="16931"/>
                    </a:lnTo>
                    <a:cubicBezTo>
                      <a:pt x="1417" y="16395"/>
                      <a:pt x="1632" y="15800"/>
                      <a:pt x="1917" y="15169"/>
                    </a:cubicBezTo>
                    <a:cubicBezTo>
                      <a:pt x="2060" y="14859"/>
                      <a:pt x="2191" y="14526"/>
                      <a:pt x="2358" y="14192"/>
                    </a:cubicBezTo>
                    <a:lnTo>
                      <a:pt x="2870" y="13192"/>
                    </a:lnTo>
                    <a:cubicBezTo>
                      <a:pt x="3644" y="11716"/>
                      <a:pt x="4525" y="10299"/>
                      <a:pt x="5501" y="8942"/>
                    </a:cubicBezTo>
                    <a:cubicBezTo>
                      <a:pt x="6501" y="7596"/>
                      <a:pt x="7573" y="6311"/>
                      <a:pt x="8740" y="5108"/>
                    </a:cubicBezTo>
                    <a:cubicBezTo>
                      <a:pt x="9013" y="4834"/>
                      <a:pt x="9275" y="4572"/>
                      <a:pt x="9537" y="4310"/>
                    </a:cubicBezTo>
                    <a:cubicBezTo>
                      <a:pt x="9787" y="4048"/>
                      <a:pt x="10061" y="3822"/>
                      <a:pt x="10311" y="3584"/>
                    </a:cubicBezTo>
                    <a:cubicBezTo>
                      <a:pt x="10811" y="3108"/>
                      <a:pt x="11299" y="2703"/>
                      <a:pt x="11740" y="2322"/>
                    </a:cubicBezTo>
                    <a:lnTo>
                      <a:pt x="12061" y="2048"/>
                    </a:lnTo>
                    <a:lnTo>
                      <a:pt x="12383" y="1798"/>
                    </a:lnTo>
                    <a:lnTo>
                      <a:pt x="12954" y="1334"/>
                    </a:lnTo>
                    <a:cubicBezTo>
                      <a:pt x="13312" y="1036"/>
                      <a:pt x="13633" y="798"/>
                      <a:pt x="13895" y="607"/>
                    </a:cubicBezTo>
                    <a:lnTo>
                      <a:pt x="14502" y="155"/>
                    </a:lnTo>
                    <a:lnTo>
                      <a:pt x="14657" y="36"/>
                    </a:lnTo>
                    <a:lnTo>
                      <a:pt x="14705" y="0"/>
                    </a:lnTo>
                    <a:close/>
                  </a:path>
                </a:pathLst>
              </a:custGeom>
              <a:solidFill>
                <a:schemeClr val="accent2"/>
              </a:solidFill>
              <a:ln w="19050">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2307;p70">
                <a:extLst>
                  <a:ext uri="{FF2B5EF4-FFF2-40B4-BE49-F238E27FC236}">
                    <a16:creationId xmlns:a16="http://schemas.microsoft.com/office/drawing/2014/main" id="{A13B4C1D-3715-4A58-B31A-D1191F849C6D}"/>
                  </a:ext>
                </a:extLst>
              </p:cNvPr>
              <p:cNvSpPr/>
              <p:nvPr/>
            </p:nvSpPr>
            <p:spPr>
              <a:xfrm>
                <a:off x="5924281" y="1519483"/>
                <a:ext cx="81068" cy="81068"/>
              </a:xfrm>
              <a:custGeom>
                <a:avLst/>
                <a:gdLst/>
                <a:ahLst/>
                <a:cxnLst/>
                <a:rect l="l" t="t" r="r" b="b"/>
                <a:pathLst>
                  <a:path w="1894" h="1894" extrusionOk="0">
                    <a:moveTo>
                      <a:pt x="941" y="0"/>
                    </a:moveTo>
                    <a:cubicBezTo>
                      <a:pt x="417" y="0"/>
                      <a:pt x="1" y="429"/>
                      <a:pt x="1" y="953"/>
                    </a:cubicBezTo>
                    <a:cubicBezTo>
                      <a:pt x="1" y="1477"/>
                      <a:pt x="417" y="1893"/>
                      <a:pt x="941" y="1893"/>
                    </a:cubicBezTo>
                    <a:cubicBezTo>
                      <a:pt x="1465" y="1893"/>
                      <a:pt x="1894" y="1477"/>
                      <a:pt x="1894" y="953"/>
                    </a:cubicBezTo>
                    <a:cubicBezTo>
                      <a:pt x="1894" y="429"/>
                      <a:pt x="1465" y="0"/>
                      <a:pt x="9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2308;p70">
                <a:extLst>
                  <a:ext uri="{FF2B5EF4-FFF2-40B4-BE49-F238E27FC236}">
                    <a16:creationId xmlns:a16="http://schemas.microsoft.com/office/drawing/2014/main" id="{E8C416FE-2A4E-4D03-BAB9-2A80D96B9D38}"/>
                  </a:ext>
                </a:extLst>
              </p:cNvPr>
              <p:cNvSpPr/>
              <p:nvPr/>
            </p:nvSpPr>
            <p:spPr>
              <a:xfrm>
                <a:off x="6169924" y="748952"/>
                <a:ext cx="81068" cy="81582"/>
              </a:xfrm>
              <a:custGeom>
                <a:avLst/>
                <a:gdLst/>
                <a:ahLst/>
                <a:cxnLst/>
                <a:rect l="l" t="t" r="r" b="b"/>
                <a:pathLst>
                  <a:path w="1894" h="1906" extrusionOk="0">
                    <a:moveTo>
                      <a:pt x="941" y="0"/>
                    </a:moveTo>
                    <a:cubicBezTo>
                      <a:pt x="417" y="0"/>
                      <a:pt x="1" y="429"/>
                      <a:pt x="1" y="953"/>
                    </a:cubicBezTo>
                    <a:cubicBezTo>
                      <a:pt x="1" y="1477"/>
                      <a:pt x="417" y="1905"/>
                      <a:pt x="941" y="1905"/>
                    </a:cubicBezTo>
                    <a:cubicBezTo>
                      <a:pt x="1477" y="1905"/>
                      <a:pt x="1894" y="1477"/>
                      <a:pt x="1894" y="953"/>
                    </a:cubicBezTo>
                    <a:cubicBezTo>
                      <a:pt x="1894" y="429"/>
                      <a:pt x="1477" y="0"/>
                      <a:pt x="9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2309;p70">
                <a:extLst>
                  <a:ext uri="{FF2B5EF4-FFF2-40B4-BE49-F238E27FC236}">
                    <a16:creationId xmlns:a16="http://schemas.microsoft.com/office/drawing/2014/main" id="{9AC888AA-68F1-4F86-BED7-3F5A7E0CEACA}"/>
                  </a:ext>
                </a:extLst>
              </p:cNvPr>
              <p:cNvSpPr/>
              <p:nvPr/>
            </p:nvSpPr>
            <p:spPr>
              <a:xfrm>
                <a:off x="4953991" y="1647890"/>
                <a:ext cx="81582" cy="81582"/>
              </a:xfrm>
              <a:custGeom>
                <a:avLst/>
                <a:gdLst/>
                <a:ahLst/>
                <a:cxnLst/>
                <a:rect l="l" t="t" r="r" b="b"/>
                <a:pathLst>
                  <a:path w="1906" h="1906" extrusionOk="0">
                    <a:moveTo>
                      <a:pt x="953" y="1"/>
                    </a:moveTo>
                    <a:cubicBezTo>
                      <a:pt x="429" y="1"/>
                      <a:pt x="0" y="429"/>
                      <a:pt x="0" y="953"/>
                    </a:cubicBezTo>
                    <a:cubicBezTo>
                      <a:pt x="0" y="1477"/>
                      <a:pt x="429" y="1906"/>
                      <a:pt x="953" y="1906"/>
                    </a:cubicBezTo>
                    <a:cubicBezTo>
                      <a:pt x="1477" y="1906"/>
                      <a:pt x="1905" y="1477"/>
                      <a:pt x="1905" y="953"/>
                    </a:cubicBezTo>
                    <a:cubicBezTo>
                      <a:pt x="1905" y="429"/>
                      <a:pt x="1477" y="1"/>
                      <a:pt x="9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2310;p70">
                <a:extLst>
                  <a:ext uri="{FF2B5EF4-FFF2-40B4-BE49-F238E27FC236}">
                    <a16:creationId xmlns:a16="http://schemas.microsoft.com/office/drawing/2014/main" id="{5B639DEA-B9A4-4797-BE83-B92D91D62180}"/>
                  </a:ext>
                </a:extLst>
              </p:cNvPr>
              <p:cNvSpPr/>
              <p:nvPr/>
            </p:nvSpPr>
            <p:spPr>
              <a:xfrm>
                <a:off x="7055123" y="3547765"/>
                <a:ext cx="81068" cy="81068"/>
              </a:xfrm>
              <a:custGeom>
                <a:avLst/>
                <a:gdLst/>
                <a:ahLst/>
                <a:cxnLst/>
                <a:rect l="l" t="t" r="r" b="b"/>
                <a:pathLst>
                  <a:path w="1894" h="1894" extrusionOk="0">
                    <a:moveTo>
                      <a:pt x="953" y="0"/>
                    </a:moveTo>
                    <a:cubicBezTo>
                      <a:pt x="429" y="0"/>
                      <a:pt x="1" y="417"/>
                      <a:pt x="1" y="941"/>
                    </a:cubicBezTo>
                    <a:lnTo>
                      <a:pt x="1" y="953"/>
                    </a:lnTo>
                    <a:cubicBezTo>
                      <a:pt x="1" y="1477"/>
                      <a:pt x="429" y="1893"/>
                      <a:pt x="953" y="1893"/>
                    </a:cubicBezTo>
                    <a:cubicBezTo>
                      <a:pt x="1477" y="1893"/>
                      <a:pt x="1894" y="1465"/>
                      <a:pt x="1894" y="941"/>
                    </a:cubicBezTo>
                    <a:cubicBezTo>
                      <a:pt x="1894" y="417"/>
                      <a:pt x="1477" y="0"/>
                      <a:pt x="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2311;p70">
                <a:extLst>
                  <a:ext uri="{FF2B5EF4-FFF2-40B4-BE49-F238E27FC236}">
                    <a16:creationId xmlns:a16="http://schemas.microsoft.com/office/drawing/2014/main" id="{C0B6A7B1-66ED-4DC2-A45B-7BED73593416}"/>
                  </a:ext>
                </a:extLst>
              </p:cNvPr>
              <p:cNvSpPr/>
              <p:nvPr/>
            </p:nvSpPr>
            <p:spPr>
              <a:xfrm>
                <a:off x="7574445" y="3518188"/>
                <a:ext cx="81068" cy="81582"/>
              </a:xfrm>
              <a:custGeom>
                <a:avLst/>
                <a:gdLst/>
                <a:ahLst/>
                <a:cxnLst/>
                <a:rect l="l" t="t" r="r" b="b"/>
                <a:pathLst>
                  <a:path w="1894" h="1906" extrusionOk="0">
                    <a:moveTo>
                      <a:pt x="953" y="1"/>
                    </a:moveTo>
                    <a:cubicBezTo>
                      <a:pt x="429" y="1"/>
                      <a:pt x="0" y="429"/>
                      <a:pt x="0" y="953"/>
                    </a:cubicBezTo>
                    <a:cubicBezTo>
                      <a:pt x="0" y="1477"/>
                      <a:pt x="429" y="1906"/>
                      <a:pt x="953" y="1906"/>
                    </a:cubicBezTo>
                    <a:cubicBezTo>
                      <a:pt x="1477" y="1906"/>
                      <a:pt x="1893" y="1477"/>
                      <a:pt x="1893" y="953"/>
                    </a:cubicBezTo>
                    <a:cubicBezTo>
                      <a:pt x="1893" y="429"/>
                      <a:pt x="1477" y="1"/>
                      <a:pt x="9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2312;p70">
                <a:extLst>
                  <a:ext uri="{FF2B5EF4-FFF2-40B4-BE49-F238E27FC236}">
                    <a16:creationId xmlns:a16="http://schemas.microsoft.com/office/drawing/2014/main" id="{64CE8D8C-C080-41D5-8B79-6DD1981F8E22}"/>
                  </a:ext>
                </a:extLst>
              </p:cNvPr>
              <p:cNvSpPr/>
              <p:nvPr/>
            </p:nvSpPr>
            <p:spPr>
              <a:xfrm>
                <a:off x="5346875" y="2663037"/>
                <a:ext cx="81068" cy="81111"/>
              </a:xfrm>
              <a:custGeom>
                <a:avLst/>
                <a:gdLst/>
                <a:ahLst/>
                <a:cxnLst/>
                <a:rect l="l" t="t" r="r" b="b"/>
                <a:pathLst>
                  <a:path w="1894" h="1895" extrusionOk="0">
                    <a:moveTo>
                      <a:pt x="942" y="1"/>
                    </a:moveTo>
                    <a:cubicBezTo>
                      <a:pt x="418" y="1"/>
                      <a:pt x="1" y="430"/>
                      <a:pt x="1" y="953"/>
                    </a:cubicBezTo>
                    <a:cubicBezTo>
                      <a:pt x="1" y="1477"/>
                      <a:pt x="418" y="1894"/>
                      <a:pt x="942" y="1894"/>
                    </a:cubicBezTo>
                    <a:cubicBezTo>
                      <a:pt x="1465" y="1894"/>
                      <a:pt x="1894" y="1477"/>
                      <a:pt x="1894" y="953"/>
                    </a:cubicBezTo>
                    <a:cubicBezTo>
                      <a:pt x="1894" y="430"/>
                      <a:pt x="1465" y="1"/>
                      <a:pt x="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2313;p70">
                <a:extLst>
                  <a:ext uri="{FF2B5EF4-FFF2-40B4-BE49-F238E27FC236}">
                    <a16:creationId xmlns:a16="http://schemas.microsoft.com/office/drawing/2014/main" id="{66888C38-3936-47A7-BB77-BFB797685065}"/>
                  </a:ext>
                </a:extLst>
              </p:cNvPr>
              <p:cNvSpPr/>
              <p:nvPr/>
            </p:nvSpPr>
            <p:spPr>
              <a:xfrm>
                <a:off x="8393386" y="1668778"/>
                <a:ext cx="81582" cy="81582"/>
              </a:xfrm>
              <a:custGeom>
                <a:avLst/>
                <a:gdLst/>
                <a:ahLst/>
                <a:cxnLst/>
                <a:rect l="l" t="t" r="r" b="b"/>
                <a:pathLst>
                  <a:path w="1906" h="1906" extrusionOk="0">
                    <a:moveTo>
                      <a:pt x="953" y="1"/>
                    </a:moveTo>
                    <a:cubicBezTo>
                      <a:pt x="429" y="1"/>
                      <a:pt x="0" y="430"/>
                      <a:pt x="0" y="953"/>
                    </a:cubicBezTo>
                    <a:cubicBezTo>
                      <a:pt x="0" y="1477"/>
                      <a:pt x="429" y="1906"/>
                      <a:pt x="953" y="1906"/>
                    </a:cubicBezTo>
                    <a:cubicBezTo>
                      <a:pt x="1477" y="1906"/>
                      <a:pt x="1905" y="1477"/>
                      <a:pt x="1905" y="953"/>
                    </a:cubicBezTo>
                    <a:cubicBezTo>
                      <a:pt x="1905" y="430"/>
                      <a:pt x="1477" y="1"/>
                      <a:pt x="9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2314;p70">
                <a:extLst>
                  <a:ext uri="{FF2B5EF4-FFF2-40B4-BE49-F238E27FC236}">
                    <a16:creationId xmlns:a16="http://schemas.microsoft.com/office/drawing/2014/main" id="{AC85113E-3082-4148-9299-78FA35DC9EA1}"/>
                  </a:ext>
                </a:extLst>
              </p:cNvPr>
              <p:cNvSpPr/>
              <p:nvPr/>
            </p:nvSpPr>
            <p:spPr>
              <a:xfrm>
                <a:off x="6112868" y="1993435"/>
                <a:ext cx="81539" cy="81582"/>
              </a:xfrm>
              <a:custGeom>
                <a:avLst/>
                <a:gdLst/>
                <a:ahLst/>
                <a:cxnLst/>
                <a:rect l="l" t="t" r="r" b="b"/>
                <a:pathLst>
                  <a:path w="1905" h="1906" extrusionOk="0">
                    <a:moveTo>
                      <a:pt x="953" y="0"/>
                    </a:moveTo>
                    <a:cubicBezTo>
                      <a:pt x="429" y="0"/>
                      <a:pt x="0" y="429"/>
                      <a:pt x="0" y="953"/>
                    </a:cubicBezTo>
                    <a:cubicBezTo>
                      <a:pt x="0" y="1477"/>
                      <a:pt x="429" y="1905"/>
                      <a:pt x="953" y="1905"/>
                    </a:cubicBezTo>
                    <a:cubicBezTo>
                      <a:pt x="1476" y="1905"/>
                      <a:pt x="1905" y="1477"/>
                      <a:pt x="1905" y="953"/>
                    </a:cubicBezTo>
                    <a:cubicBezTo>
                      <a:pt x="1893" y="429"/>
                      <a:pt x="1476" y="0"/>
                      <a:pt x="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2315;p70">
                <a:extLst>
                  <a:ext uri="{FF2B5EF4-FFF2-40B4-BE49-F238E27FC236}">
                    <a16:creationId xmlns:a16="http://schemas.microsoft.com/office/drawing/2014/main" id="{F4105A8F-A833-4BB7-AED0-29F2CA1ED611}"/>
                  </a:ext>
                </a:extLst>
              </p:cNvPr>
              <p:cNvSpPr/>
              <p:nvPr/>
            </p:nvSpPr>
            <p:spPr>
              <a:xfrm>
                <a:off x="5286737" y="1977127"/>
                <a:ext cx="81111" cy="81582"/>
              </a:xfrm>
              <a:custGeom>
                <a:avLst/>
                <a:gdLst/>
                <a:ahLst/>
                <a:cxnLst/>
                <a:rect l="l" t="t" r="r" b="b"/>
                <a:pathLst>
                  <a:path w="1895" h="1906" extrusionOk="0">
                    <a:moveTo>
                      <a:pt x="953" y="0"/>
                    </a:moveTo>
                    <a:cubicBezTo>
                      <a:pt x="430" y="0"/>
                      <a:pt x="1" y="429"/>
                      <a:pt x="1" y="953"/>
                    </a:cubicBezTo>
                    <a:cubicBezTo>
                      <a:pt x="1" y="1477"/>
                      <a:pt x="430" y="1905"/>
                      <a:pt x="953" y="1905"/>
                    </a:cubicBezTo>
                    <a:cubicBezTo>
                      <a:pt x="1477" y="1905"/>
                      <a:pt x="1894" y="1477"/>
                      <a:pt x="1894" y="953"/>
                    </a:cubicBezTo>
                    <a:cubicBezTo>
                      <a:pt x="1894" y="429"/>
                      <a:pt x="1477" y="0"/>
                      <a:pt x="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2316;p70">
                <a:extLst>
                  <a:ext uri="{FF2B5EF4-FFF2-40B4-BE49-F238E27FC236}">
                    <a16:creationId xmlns:a16="http://schemas.microsoft.com/office/drawing/2014/main" id="{2650F630-900E-4790-AE73-545DC3BF0413}"/>
                  </a:ext>
                </a:extLst>
              </p:cNvPr>
              <p:cNvSpPr/>
              <p:nvPr/>
            </p:nvSpPr>
            <p:spPr>
              <a:xfrm>
                <a:off x="7952563" y="1822182"/>
                <a:ext cx="81582" cy="81582"/>
              </a:xfrm>
              <a:custGeom>
                <a:avLst/>
                <a:gdLst/>
                <a:ahLst/>
                <a:cxnLst/>
                <a:rect l="l" t="t" r="r" b="b"/>
                <a:pathLst>
                  <a:path w="1906" h="1906" extrusionOk="0">
                    <a:moveTo>
                      <a:pt x="953" y="1"/>
                    </a:moveTo>
                    <a:cubicBezTo>
                      <a:pt x="429" y="1"/>
                      <a:pt x="12" y="429"/>
                      <a:pt x="1" y="953"/>
                    </a:cubicBezTo>
                    <a:cubicBezTo>
                      <a:pt x="1" y="1477"/>
                      <a:pt x="429" y="1906"/>
                      <a:pt x="953" y="1906"/>
                    </a:cubicBezTo>
                    <a:cubicBezTo>
                      <a:pt x="1477" y="1906"/>
                      <a:pt x="1906" y="1477"/>
                      <a:pt x="1906" y="953"/>
                    </a:cubicBezTo>
                    <a:cubicBezTo>
                      <a:pt x="1906" y="429"/>
                      <a:pt x="1477" y="1"/>
                      <a:pt x="9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2317;p70">
                <a:extLst>
                  <a:ext uri="{FF2B5EF4-FFF2-40B4-BE49-F238E27FC236}">
                    <a16:creationId xmlns:a16="http://schemas.microsoft.com/office/drawing/2014/main" id="{2B06CF23-85BF-4630-B127-3F686548C4F5}"/>
                  </a:ext>
                </a:extLst>
              </p:cNvPr>
              <p:cNvSpPr/>
              <p:nvPr/>
            </p:nvSpPr>
            <p:spPr>
              <a:xfrm>
                <a:off x="7920974" y="1284540"/>
                <a:ext cx="81582" cy="81068"/>
              </a:xfrm>
              <a:custGeom>
                <a:avLst/>
                <a:gdLst/>
                <a:ahLst/>
                <a:cxnLst/>
                <a:rect l="l" t="t" r="r" b="b"/>
                <a:pathLst>
                  <a:path w="1906" h="1894" extrusionOk="0">
                    <a:moveTo>
                      <a:pt x="953" y="1"/>
                    </a:moveTo>
                    <a:cubicBezTo>
                      <a:pt x="429" y="1"/>
                      <a:pt x="0" y="417"/>
                      <a:pt x="0" y="941"/>
                    </a:cubicBezTo>
                    <a:cubicBezTo>
                      <a:pt x="0" y="1465"/>
                      <a:pt x="429" y="1894"/>
                      <a:pt x="953" y="1894"/>
                    </a:cubicBezTo>
                    <a:cubicBezTo>
                      <a:pt x="1477" y="1894"/>
                      <a:pt x="1905" y="1465"/>
                      <a:pt x="1905" y="941"/>
                    </a:cubicBezTo>
                    <a:cubicBezTo>
                      <a:pt x="1905" y="417"/>
                      <a:pt x="1477" y="1"/>
                      <a:pt x="9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2318;p70">
                <a:extLst>
                  <a:ext uri="{FF2B5EF4-FFF2-40B4-BE49-F238E27FC236}">
                    <a16:creationId xmlns:a16="http://schemas.microsoft.com/office/drawing/2014/main" id="{71F09DF7-E196-4F15-ACD6-F070AE6058B8}"/>
                  </a:ext>
                </a:extLst>
              </p:cNvPr>
              <p:cNvSpPr/>
              <p:nvPr/>
            </p:nvSpPr>
            <p:spPr>
              <a:xfrm>
                <a:off x="8377592" y="2843450"/>
                <a:ext cx="40791" cy="40834"/>
              </a:xfrm>
              <a:custGeom>
                <a:avLst/>
                <a:gdLst/>
                <a:ahLst/>
                <a:cxnLst/>
                <a:rect l="l" t="t" r="r" b="b"/>
                <a:pathLst>
                  <a:path w="953" h="954" extrusionOk="0">
                    <a:moveTo>
                      <a:pt x="477" y="1"/>
                    </a:moveTo>
                    <a:cubicBezTo>
                      <a:pt x="215" y="1"/>
                      <a:pt x="0" y="215"/>
                      <a:pt x="0" y="477"/>
                    </a:cubicBezTo>
                    <a:cubicBezTo>
                      <a:pt x="0" y="739"/>
                      <a:pt x="215" y="953"/>
                      <a:pt x="477" y="953"/>
                    </a:cubicBezTo>
                    <a:cubicBezTo>
                      <a:pt x="739" y="953"/>
                      <a:pt x="953" y="739"/>
                      <a:pt x="953" y="477"/>
                    </a:cubicBezTo>
                    <a:cubicBezTo>
                      <a:pt x="953" y="215"/>
                      <a:pt x="739" y="1"/>
                      <a:pt x="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2319;p70">
                <a:extLst>
                  <a:ext uri="{FF2B5EF4-FFF2-40B4-BE49-F238E27FC236}">
                    <a16:creationId xmlns:a16="http://schemas.microsoft.com/office/drawing/2014/main" id="{9C584428-B6B0-41C1-8D1C-7B39AF5513E8}"/>
                  </a:ext>
                </a:extLst>
              </p:cNvPr>
              <p:cNvSpPr/>
              <p:nvPr/>
            </p:nvSpPr>
            <p:spPr>
              <a:xfrm>
                <a:off x="8034101" y="2254359"/>
                <a:ext cx="40834" cy="40791"/>
              </a:xfrm>
              <a:custGeom>
                <a:avLst/>
                <a:gdLst/>
                <a:ahLst/>
                <a:cxnLst/>
                <a:rect l="l" t="t" r="r" b="b"/>
                <a:pathLst>
                  <a:path w="954" h="953" extrusionOk="0">
                    <a:moveTo>
                      <a:pt x="477" y="0"/>
                    </a:moveTo>
                    <a:cubicBezTo>
                      <a:pt x="215" y="0"/>
                      <a:pt x="1" y="214"/>
                      <a:pt x="1" y="476"/>
                    </a:cubicBezTo>
                    <a:cubicBezTo>
                      <a:pt x="1" y="738"/>
                      <a:pt x="215" y="953"/>
                      <a:pt x="477" y="953"/>
                    </a:cubicBezTo>
                    <a:cubicBezTo>
                      <a:pt x="739" y="953"/>
                      <a:pt x="953" y="738"/>
                      <a:pt x="953" y="476"/>
                    </a:cubicBezTo>
                    <a:cubicBezTo>
                      <a:pt x="953" y="214"/>
                      <a:pt x="739" y="0"/>
                      <a:pt x="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2320;p70">
                <a:extLst>
                  <a:ext uri="{FF2B5EF4-FFF2-40B4-BE49-F238E27FC236}">
                    <a16:creationId xmlns:a16="http://schemas.microsoft.com/office/drawing/2014/main" id="{4507AB4C-DBF2-466C-B346-D49453B6C97B}"/>
                  </a:ext>
                </a:extLst>
              </p:cNvPr>
              <p:cNvSpPr/>
              <p:nvPr/>
            </p:nvSpPr>
            <p:spPr>
              <a:xfrm>
                <a:off x="7639676" y="2966807"/>
                <a:ext cx="40791" cy="40791"/>
              </a:xfrm>
              <a:custGeom>
                <a:avLst/>
                <a:gdLst/>
                <a:ahLst/>
                <a:cxnLst/>
                <a:rect l="l" t="t" r="r" b="b"/>
                <a:pathLst>
                  <a:path w="953" h="953" extrusionOk="0">
                    <a:moveTo>
                      <a:pt x="476" y="0"/>
                    </a:moveTo>
                    <a:cubicBezTo>
                      <a:pt x="214" y="0"/>
                      <a:pt x="12" y="202"/>
                      <a:pt x="0" y="464"/>
                    </a:cubicBezTo>
                    <a:lnTo>
                      <a:pt x="0" y="476"/>
                    </a:lnTo>
                    <a:cubicBezTo>
                      <a:pt x="0" y="738"/>
                      <a:pt x="214" y="953"/>
                      <a:pt x="476" y="953"/>
                    </a:cubicBezTo>
                    <a:cubicBezTo>
                      <a:pt x="738" y="953"/>
                      <a:pt x="953" y="738"/>
                      <a:pt x="953" y="476"/>
                    </a:cubicBezTo>
                    <a:cubicBezTo>
                      <a:pt x="953" y="214"/>
                      <a:pt x="738" y="0"/>
                      <a:pt x="4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2321;p70">
                <a:extLst>
                  <a:ext uri="{FF2B5EF4-FFF2-40B4-BE49-F238E27FC236}">
                    <a16:creationId xmlns:a16="http://schemas.microsoft.com/office/drawing/2014/main" id="{D625EB65-05AE-4284-8E94-CEA99020E574}"/>
                  </a:ext>
                </a:extLst>
              </p:cNvPr>
              <p:cNvSpPr/>
              <p:nvPr/>
            </p:nvSpPr>
            <p:spPr>
              <a:xfrm>
                <a:off x="7847568" y="2245157"/>
                <a:ext cx="40320" cy="40834"/>
              </a:xfrm>
              <a:custGeom>
                <a:avLst/>
                <a:gdLst/>
                <a:ahLst/>
                <a:cxnLst/>
                <a:rect l="l" t="t" r="r" b="b"/>
                <a:pathLst>
                  <a:path w="942" h="954" extrusionOk="0">
                    <a:moveTo>
                      <a:pt x="465" y="1"/>
                    </a:moveTo>
                    <a:cubicBezTo>
                      <a:pt x="215" y="1"/>
                      <a:pt x="1" y="203"/>
                      <a:pt x="1" y="465"/>
                    </a:cubicBezTo>
                    <a:lnTo>
                      <a:pt x="1" y="477"/>
                    </a:lnTo>
                    <a:cubicBezTo>
                      <a:pt x="1" y="739"/>
                      <a:pt x="203" y="953"/>
                      <a:pt x="465" y="953"/>
                    </a:cubicBezTo>
                    <a:cubicBezTo>
                      <a:pt x="727" y="953"/>
                      <a:pt x="941" y="739"/>
                      <a:pt x="941" y="477"/>
                    </a:cubicBezTo>
                    <a:cubicBezTo>
                      <a:pt x="941" y="215"/>
                      <a:pt x="739" y="1"/>
                      <a:pt x="4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2322;p70">
                <a:extLst>
                  <a:ext uri="{FF2B5EF4-FFF2-40B4-BE49-F238E27FC236}">
                    <a16:creationId xmlns:a16="http://schemas.microsoft.com/office/drawing/2014/main" id="{FB220467-73B0-40B6-BA0A-A5FF0DAD7F69}"/>
                  </a:ext>
                </a:extLst>
              </p:cNvPr>
              <p:cNvSpPr/>
              <p:nvPr/>
            </p:nvSpPr>
            <p:spPr>
              <a:xfrm>
                <a:off x="7556597" y="1788026"/>
                <a:ext cx="41304" cy="40363"/>
              </a:xfrm>
              <a:custGeom>
                <a:avLst/>
                <a:gdLst/>
                <a:ahLst/>
                <a:cxnLst/>
                <a:rect l="l" t="t" r="r" b="b"/>
                <a:pathLst>
                  <a:path w="965" h="943" extrusionOk="0">
                    <a:moveTo>
                      <a:pt x="489" y="1"/>
                    </a:moveTo>
                    <a:cubicBezTo>
                      <a:pt x="227" y="1"/>
                      <a:pt x="12" y="203"/>
                      <a:pt x="12" y="465"/>
                    </a:cubicBezTo>
                    <a:cubicBezTo>
                      <a:pt x="0" y="727"/>
                      <a:pt x="215" y="942"/>
                      <a:pt x="477" y="942"/>
                    </a:cubicBezTo>
                    <a:cubicBezTo>
                      <a:pt x="484" y="942"/>
                      <a:pt x="491" y="942"/>
                      <a:pt x="497" y="942"/>
                    </a:cubicBezTo>
                    <a:cubicBezTo>
                      <a:pt x="750" y="942"/>
                      <a:pt x="953" y="732"/>
                      <a:pt x="953" y="477"/>
                    </a:cubicBezTo>
                    <a:cubicBezTo>
                      <a:pt x="965" y="215"/>
                      <a:pt x="751" y="1"/>
                      <a:pt x="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2323;p70">
                <a:extLst>
                  <a:ext uri="{FF2B5EF4-FFF2-40B4-BE49-F238E27FC236}">
                    <a16:creationId xmlns:a16="http://schemas.microsoft.com/office/drawing/2014/main" id="{085B1CBB-AE49-4DE7-82DB-49D8E1196F57}"/>
                  </a:ext>
                </a:extLst>
              </p:cNvPr>
              <p:cNvSpPr/>
              <p:nvPr/>
            </p:nvSpPr>
            <p:spPr>
              <a:xfrm>
                <a:off x="8258857" y="2254359"/>
                <a:ext cx="40277" cy="40791"/>
              </a:xfrm>
              <a:custGeom>
                <a:avLst/>
                <a:gdLst/>
                <a:ahLst/>
                <a:cxnLst/>
                <a:rect l="l" t="t" r="r" b="b"/>
                <a:pathLst>
                  <a:path w="941" h="953" extrusionOk="0">
                    <a:moveTo>
                      <a:pt x="465" y="0"/>
                    </a:moveTo>
                    <a:cubicBezTo>
                      <a:pt x="203" y="0"/>
                      <a:pt x="0" y="214"/>
                      <a:pt x="0" y="476"/>
                    </a:cubicBezTo>
                    <a:cubicBezTo>
                      <a:pt x="0" y="738"/>
                      <a:pt x="203" y="953"/>
                      <a:pt x="465" y="953"/>
                    </a:cubicBezTo>
                    <a:cubicBezTo>
                      <a:pt x="738" y="953"/>
                      <a:pt x="941" y="738"/>
                      <a:pt x="941" y="476"/>
                    </a:cubicBezTo>
                    <a:cubicBezTo>
                      <a:pt x="941" y="214"/>
                      <a:pt x="738" y="0"/>
                      <a:pt x="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2324;p70">
                <a:extLst>
                  <a:ext uri="{FF2B5EF4-FFF2-40B4-BE49-F238E27FC236}">
                    <a16:creationId xmlns:a16="http://schemas.microsoft.com/office/drawing/2014/main" id="{3A63D0EA-E2EF-4347-9B31-E2545133E3F3}"/>
                  </a:ext>
                </a:extLst>
              </p:cNvPr>
              <p:cNvSpPr/>
              <p:nvPr/>
            </p:nvSpPr>
            <p:spPr>
              <a:xfrm>
                <a:off x="5550230" y="3055964"/>
                <a:ext cx="40791" cy="40320"/>
              </a:xfrm>
              <a:custGeom>
                <a:avLst/>
                <a:gdLst/>
                <a:ahLst/>
                <a:cxnLst/>
                <a:rect l="l" t="t" r="r" b="b"/>
                <a:pathLst>
                  <a:path w="953" h="942" extrusionOk="0">
                    <a:moveTo>
                      <a:pt x="477" y="1"/>
                    </a:moveTo>
                    <a:cubicBezTo>
                      <a:pt x="215" y="1"/>
                      <a:pt x="1" y="215"/>
                      <a:pt x="1" y="477"/>
                    </a:cubicBezTo>
                    <a:cubicBezTo>
                      <a:pt x="1" y="739"/>
                      <a:pt x="215" y="941"/>
                      <a:pt x="477" y="941"/>
                    </a:cubicBezTo>
                    <a:cubicBezTo>
                      <a:pt x="739" y="941"/>
                      <a:pt x="953" y="739"/>
                      <a:pt x="953" y="477"/>
                    </a:cubicBezTo>
                    <a:cubicBezTo>
                      <a:pt x="953" y="215"/>
                      <a:pt x="739" y="1"/>
                      <a:pt x="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2325;p70">
                <a:extLst>
                  <a:ext uri="{FF2B5EF4-FFF2-40B4-BE49-F238E27FC236}">
                    <a16:creationId xmlns:a16="http://schemas.microsoft.com/office/drawing/2014/main" id="{1FBD6780-6A74-42ED-9272-E9C677EB8727}"/>
                  </a:ext>
                </a:extLst>
              </p:cNvPr>
              <p:cNvSpPr/>
              <p:nvPr/>
            </p:nvSpPr>
            <p:spPr>
              <a:xfrm>
                <a:off x="5691906" y="2949472"/>
                <a:ext cx="40791" cy="40791"/>
              </a:xfrm>
              <a:custGeom>
                <a:avLst/>
                <a:gdLst/>
                <a:ahLst/>
                <a:cxnLst/>
                <a:rect l="l" t="t" r="r" b="b"/>
                <a:pathLst>
                  <a:path w="953" h="953" extrusionOk="0">
                    <a:moveTo>
                      <a:pt x="477" y="0"/>
                    </a:moveTo>
                    <a:cubicBezTo>
                      <a:pt x="215" y="0"/>
                      <a:pt x="0" y="215"/>
                      <a:pt x="0" y="477"/>
                    </a:cubicBezTo>
                    <a:cubicBezTo>
                      <a:pt x="0" y="738"/>
                      <a:pt x="215" y="953"/>
                      <a:pt x="477" y="953"/>
                    </a:cubicBezTo>
                    <a:cubicBezTo>
                      <a:pt x="739" y="953"/>
                      <a:pt x="953" y="738"/>
                      <a:pt x="953" y="477"/>
                    </a:cubicBezTo>
                    <a:cubicBezTo>
                      <a:pt x="953" y="215"/>
                      <a:pt x="739" y="0"/>
                      <a:pt x="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2326;p70">
                <a:extLst>
                  <a:ext uri="{FF2B5EF4-FFF2-40B4-BE49-F238E27FC236}">
                    <a16:creationId xmlns:a16="http://schemas.microsoft.com/office/drawing/2014/main" id="{38C4BF89-B469-4B9E-97CA-770CAF382927}"/>
                  </a:ext>
                </a:extLst>
              </p:cNvPr>
              <p:cNvSpPr/>
              <p:nvPr/>
            </p:nvSpPr>
            <p:spPr>
              <a:xfrm>
                <a:off x="5398366" y="3151799"/>
                <a:ext cx="40791" cy="40791"/>
              </a:xfrm>
              <a:custGeom>
                <a:avLst/>
                <a:gdLst/>
                <a:ahLst/>
                <a:cxnLst/>
                <a:rect l="l" t="t" r="r" b="b"/>
                <a:pathLst>
                  <a:path w="953" h="953" extrusionOk="0">
                    <a:moveTo>
                      <a:pt x="477" y="0"/>
                    </a:moveTo>
                    <a:cubicBezTo>
                      <a:pt x="215" y="0"/>
                      <a:pt x="0" y="202"/>
                      <a:pt x="0" y="464"/>
                    </a:cubicBezTo>
                    <a:lnTo>
                      <a:pt x="0" y="476"/>
                    </a:lnTo>
                    <a:cubicBezTo>
                      <a:pt x="0" y="738"/>
                      <a:pt x="215" y="953"/>
                      <a:pt x="477" y="953"/>
                    </a:cubicBezTo>
                    <a:cubicBezTo>
                      <a:pt x="739" y="953"/>
                      <a:pt x="953" y="738"/>
                      <a:pt x="953" y="476"/>
                    </a:cubicBezTo>
                    <a:cubicBezTo>
                      <a:pt x="953" y="214"/>
                      <a:pt x="739" y="0"/>
                      <a:pt x="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2327;p70">
                <a:extLst>
                  <a:ext uri="{FF2B5EF4-FFF2-40B4-BE49-F238E27FC236}">
                    <a16:creationId xmlns:a16="http://schemas.microsoft.com/office/drawing/2014/main" id="{5E72A3A3-B35C-484D-8851-57A8A92F1E36}"/>
                  </a:ext>
                </a:extLst>
              </p:cNvPr>
              <p:cNvSpPr/>
              <p:nvPr/>
            </p:nvSpPr>
            <p:spPr>
              <a:xfrm>
                <a:off x="6198473" y="3170632"/>
                <a:ext cx="40791" cy="40834"/>
              </a:xfrm>
              <a:custGeom>
                <a:avLst/>
                <a:gdLst/>
                <a:ahLst/>
                <a:cxnLst/>
                <a:rect l="l" t="t" r="r" b="b"/>
                <a:pathLst>
                  <a:path w="953" h="954" extrusionOk="0">
                    <a:moveTo>
                      <a:pt x="477" y="1"/>
                    </a:moveTo>
                    <a:cubicBezTo>
                      <a:pt x="215" y="1"/>
                      <a:pt x="0" y="215"/>
                      <a:pt x="0" y="477"/>
                    </a:cubicBezTo>
                    <a:cubicBezTo>
                      <a:pt x="0" y="739"/>
                      <a:pt x="215" y="953"/>
                      <a:pt x="477" y="953"/>
                    </a:cubicBezTo>
                    <a:cubicBezTo>
                      <a:pt x="738" y="953"/>
                      <a:pt x="953" y="739"/>
                      <a:pt x="953" y="477"/>
                    </a:cubicBezTo>
                    <a:cubicBezTo>
                      <a:pt x="953" y="215"/>
                      <a:pt x="738" y="1"/>
                      <a:pt x="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2328;p70">
                <a:extLst>
                  <a:ext uri="{FF2B5EF4-FFF2-40B4-BE49-F238E27FC236}">
                    <a16:creationId xmlns:a16="http://schemas.microsoft.com/office/drawing/2014/main" id="{669CA278-62C7-4B8C-85C9-01D8E4D58219}"/>
                  </a:ext>
                </a:extLst>
              </p:cNvPr>
              <p:cNvSpPr/>
              <p:nvPr/>
            </p:nvSpPr>
            <p:spPr>
              <a:xfrm>
                <a:off x="6069510" y="3483048"/>
                <a:ext cx="40834" cy="40791"/>
              </a:xfrm>
              <a:custGeom>
                <a:avLst/>
                <a:gdLst/>
                <a:ahLst/>
                <a:cxnLst/>
                <a:rect l="l" t="t" r="r" b="b"/>
                <a:pathLst>
                  <a:path w="954" h="953" extrusionOk="0">
                    <a:moveTo>
                      <a:pt x="477" y="0"/>
                    </a:moveTo>
                    <a:cubicBezTo>
                      <a:pt x="215" y="0"/>
                      <a:pt x="1" y="214"/>
                      <a:pt x="1" y="476"/>
                    </a:cubicBezTo>
                    <a:cubicBezTo>
                      <a:pt x="1" y="738"/>
                      <a:pt x="215" y="953"/>
                      <a:pt x="477" y="953"/>
                    </a:cubicBezTo>
                    <a:cubicBezTo>
                      <a:pt x="739" y="953"/>
                      <a:pt x="953" y="738"/>
                      <a:pt x="953" y="476"/>
                    </a:cubicBezTo>
                    <a:cubicBezTo>
                      <a:pt x="953" y="214"/>
                      <a:pt x="739" y="0"/>
                      <a:pt x="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2329;p70">
                <a:extLst>
                  <a:ext uri="{FF2B5EF4-FFF2-40B4-BE49-F238E27FC236}">
                    <a16:creationId xmlns:a16="http://schemas.microsoft.com/office/drawing/2014/main" id="{7A231926-E6DF-4316-9D13-9221EA209BC8}"/>
                  </a:ext>
                </a:extLst>
              </p:cNvPr>
              <p:cNvSpPr/>
              <p:nvPr/>
            </p:nvSpPr>
            <p:spPr>
              <a:xfrm>
                <a:off x="6295293" y="3388754"/>
                <a:ext cx="40791" cy="40791"/>
              </a:xfrm>
              <a:custGeom>
                <a:avLst/>
                <a:gdLst/>
                <a:ahLst/>
                <a:cxnLst/>
                <a:rect l="l" t="t" r="r" b="b"/>
                <a:pathLst>
                  <a:path w="953" h="953" extrusionOk="0">
                    <a:moveTo>
                      <a:pt x="477" y="0"/>
                    </a:moveTo>
                    <a:cubicBezTo>
                      <a:pt x="215" y="0"/>
                      <a:pt x="0" y="215"/>
                      <a:pt x="0" y="477"/>
                    </a:cubicBezTo>
                    <a:cubicBezTo>
                      <a:pt x="0" y="739"/>
                      <a:pt x="215" y="953"/>
                      <a:pt x="477" y="953"/>
                    </a:cubicBezTo>
                    <a:cubicBezTo>
                      <a:pt x="739" y="953"/>
                      <a:pt x="953" y="739"/>
                      <a:pt x="953" y="477"/>
                    </a:cubicBezTo>
                    <a:cubicBezTo>
                      <a:pt x="953" y="215"/>
                      <a:pt x="739" y="0"/>
                      <a:pt x="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2330;p70">
                <a:extLst>
                  <a:ext uri="{FF2B5EF4-FFF2-40B4-BE49-F238E27FC236}">
                    <a16:creationId xmlns:a16="http://schemas.microsoft.com/office/drawing/2014/main" id="{C515A615-4804-4E8A-9AE5-7DC579888D5D}"/>
                  </a:ext>
                </a:extLst>
              </p:cNvPr>
              <p:cNvSpPr/>
              <p:nvPr/>
            </p:nvSpPr>
            <p:spPr>
              <a:xfrm>
                <a:off x="7610100" y="1560231"/>
                <a:ext cx="40834" cy="40834"/>
              </a:xfrm>
              <a:custGeom>
                <a:avLst/>
                <a:gdLst/>
                <a:ahLst/>
                <a:cxnLst/>
                <a:rect l="l" t="t" r="r" b="b"/>
                <a:pathLst>
                  <a:path w="954" h="954" extrusionOk="0">
                    <a:moveTo>
                      <a:pt x="477" y="1"/>
                    </a:moveTo>
                    <a:cubicBezTo>
                      <a:pt x="215" y="1"/>
                      <a:pt x="1" y="215"/>
                      <a:pt x="1" y="477"/>
                    </a:cubicBezTo>
                    <a:cubicBezTo>
                      <a:pt x="1" y="739"/>
                      <a:pt x="215" y="953"/>
                      <a:pt x="477" y="953"/>
                    </a:cubicBezTo>
                    <a:cubicBezTo>
                      <a:pt x="739" y="953"/>
                      <a:pt x="953" y="739"/>
                      <a:pt x="953" y="477"/>
                    </a:cubicBezTo>
                    <a:cubicBezTo>
                      <a:pt x="953" y="215"/>
                      <a:pt x="739" y="1"/>
                      <a:pt x="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2331;p70">
                <a:extLst>
                  <a:ext uri="{FF2B5EF4-FFF2-40B4-BE49-F238E27FC236}">
                    <a16:creationId xmlns:a16="http://schemas.microsoft.com/office/drawing/2014/main" id="{E2C6EB0B-F11E-4804-8A46-8BBD89F3822D}"/>
                  </a:ext>
                </a:extLst>
              </p:cNvPr>
              <p:cNvSpPr/>
              <p:nvPr/>
            </p:nvSpPr>
            <p:spPr>
              <a:xfrm>
                <a:off x="7130027" y="1323790"/>
                <a:ext cx="40834" cy="40791"/>
              </a:xfrm>
              <a:custGeom>
                <a:avLst/>
                <a:gdLst/>
                <a:ahLst/>
                <a:cxnLst/>
                <a:rect l="l" t="t" r="r" b="b"/>
                <a:pathLst>
                  <a:path w="954" h="953" extrusionOk="0">
                    <a:moveTo>
                      <a:pt x="477" y="0"/>
                    </a:moveTo>
                    <a:cubicBezTo>
                      <a:pt x="215" y="0"/>
                      <a:pt x="1" y="215"/>
                      <a:pt x="1" y="477"/>
                    </a:cubicBezTo>
                    <a:cubicBezTo>
                      <a:pt x="1" y="739"/>
                      <a:pt x="203" y="953"/>
                      <a:pt x="465" y="953"/>
                    </a:cubicBezTo>
                    <a:cubicBezTo>
                      <a:pt x="739" y="953"/>
                      <a:pt x="953" y="750"/>
                      <a:pt x="953" y="489"/>
                    </a:cubicBezTo>
                    <a:cubicBezTo>
                      <a:pt x="953" y="227"/>
                      <a:pt x="739" y="12"/>
                      <a:pt x="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2332;p70">
                <a:extLst>
                  <a:ext uri="{FF2B5EF4-FFF2-40B4-BE49-F238E27FC236}">
                    <a16:creationId xmlns:a16="http://schemas.microsoft.com/office/drawing/2014/main" id="{A124AB8C-A970-4AE8-BCBA-EDC7AC246686}"/>
                  </a:ext>
                </a:extLst>
              </p:cNvPr>
              <p:cNvSpPr/>
              <p:nvPr/>
            </p:nvSpPr>
            <p:spPr>
              <a:xfrm>
                <a:off x="6535329" y="1268232"/>
                <a:ext cx="40791" cy="40834"/>
              </a:xfrm>
              <a:custGeom>
                <a:avLst/>
                <a:gdLst/>
                <a:ahLst/>
                <a:cxnLst/>
                <a:rect l="l" t="t" r="r" b="b"/>
                <a:pathLst>
                  <a:path w="953" h="954" extrusionOk="0">
                    <a:moveTo>
                      <a:pt x="477" y="1"/>
                    </a:moveTo>
                    <a:cubicBezTo>
                      <a:pt x="215" y="1"/>
                      <a:pt x="0" y="215"/>
                      <a:pt x="0" y="477"/>
                    </a:cubicBezTo>
                    <a:cubicBezTo>
                      <a:pt x="0" y="739"/>
                      <a:pt x="215" y="953"/>
                      <a:pt x="477" y="953"/>
                    </a:cubicBezTo>
                    <a:cubicBezTo>
                      <a:pt x="738" y="953"/>
                      <a:pt x="953" y="739"/>
                      <a:pt x="953" y="477"/>
                    </a:cubicBezTo>
                    <a:cubicBezTo>
                      <a:pt x="953" y="215"/>
                      <a:pt x="738" y="1"/>
                      <a:pt x="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2333;p70">
                <a:extLst>
                  <a:ext uri="{FF2B5EF4-FFF2-40B4-BE49-F238E27FC236}">
                    <a16:creationId xmlns:a16="http://schemas.microsoft.com/office/drawing/2014/main" id="{7B26251F-1083-4849-A518-EA6B964BDF54}"/>
                  </a:ext>
                </a:extLst>
              </p:cNvPr>
              <p:cNvSpPr/>
              <p:nvPr/>
            </p:nvSpPr>
            <p:spPr>
              <a:xfrm>
                <a:off x="5600180" y="780541"/>
                <a:ext cx="40791" cy="40791"/>
              </a:xfrm>
              <a:custGeom>
                <a:avLst/>
                <a:gdLst/>
                <a:ahLst/>
                <a:cxnLst/>
                <a:rect l="l" t="t" r="r" b="b"/>
                <a:pathLst>
                  <a:path w="953" h="953" extrusionOk="0">
                    <a:moveTo>
                      <a:pt x="477" y="0"/>
                    </a:moveTo>
                    <a:cubicBezTo>
                      <a:pt x="215" y="0"/>
                      <a:pt x="0" y="215"/>
                      <a:pt x="0" y="477"/>
                    </a:cubicBezTo>
                    <a:cubicBezTo>
                      <a:pt x="0" y="739"/>
                      <a:pt x="215" y="953"/>
                      <a:pt x="477" y="953"/>
                    </a:cubicBezTo>
                    <a:cubicBezTo>
                      <a:pt x="739" y="953"/>
                      <a:pt x="953" y="750"/>
                      <a:pt x="953" y="489"/>
                    </a:cubicBezTo>
                    <a:cubicBezTo>
                      <a:pt x="953" y="227"/>
                      <a:pt x="739" y="12"/>
                      <a:pt x="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2334;p70">
                <a:extLst>
                  <a:ext uri="{FF2B5EF4-FFF2-40B4-BE49-F238E27FC236}">
                    <a16:creationId xmlns:a16="http://schemas.microsoft.com/office/drawing/2014/main" id="{F2B2D7FC-5BFD-45EA-92E2-234A1B8A4C15}"/>
                  </a:ext>
                </a:extLst>
              </p:cNvPr>
              <p:cNvSpPr/>
              <p:nvPr/>
            </p:nvSpPr>
            <p:spPr>
              <a:xfrm>
                <a:off x="7162129" y="747411"/>
                <a:ext cx="40320" cy="40791"/>
              </a:xfrm>
              <a:custGeom>
                <a:avLst/>
                <a:gdLst/>
                <a:ahLst/>
                <a:cxnLst/>
                <a:rect l="l" t="t" r="r" b="b"/>
                <a:pathLst>
                  <a:path w="942" h="953" extrusionOk="0">
                    <a:moveTo>
                      <a:pt x="465" y="0"/>
                    </a:moveTo>
                    <a:cubicBezTo>
                      <a:pt x="203" y="12"/>
                      <a:pt x="1" y="215"/>
                      <a:pt x="1" y="477"/>
                    </a:cubicBezTo>
                    <a:cubicBezTo>
                      <a:pt x="1" y="739"/>
                      <a:pt x="203" y="953"/>
                      <a:pt x="465" y="953"/>
                    </a:cubicBezTo>
                    <a:cubicBezTo>
                      <a:pt x="727" y="953"/>
                      <a:pt x="942" y="739"/>
                      <a:pt x="942" y="477"/>
                    </a:cubicBezTo>
                    <a:cubicBezTo>
                      <a:pt x="942" y="215"/>
                      <a:pt x="739" y="0"/>
                      <a:pt x="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2335;p70">
                <a:extLst>
                  <a:ext uri="{FF2B5EF4-FFF2-40B4-BE49-F238E27FC236}">
                    <a16:creationId xmlns:a16="http://schemas.microsoft.com/office/drawing/2014/main" id="{444F9E7B-7E89-43C7-807F-B801607379FE}"/>
                  </a:ext>
                </a:extLst>
              </p:cNvPr>
              <p:cNvSpPr/>
              <p:nvPr/>
            </p:nvSpPr>
            <p:spPr>
              <a:xfrm>
                <a:off x="7394076" y="1815548"/>
                <a:ext cx="304240" cy="1189524"/>
              </a:xfrm>
              <a:custGeom>
                <a:avLst/>
                <a:gdLst/>
                <a:ahLst/>
                <a:cxnLst/>
                <a:rect l="l" t="t" r="r" b="b"/>
                <a:pathLst>
                  <a:path w="7108" h="27791" extrusionOk="0">
                    <a:moveTo>
                      <a:pt x="4250" y="1"/>
                    </a:moveTo>
                    <a:lnTo>
                      <a:pt x="4250" y="1"/>
                    </a:lnTo>
                    <a:cubicBezTo>
                      <a:pt x="4262" y="25"/>
                      <a:pt x="4274" y="49"/>
                      <a:pt x="4286" y="72"/>
                    </a:cubicBezTo>
                    <a:lnTo>
                      <a:pt x="4393" y="275"/>
                    </a:lnTo>
                    <a:cubicBezTo>
                      <a:pt x="4488" y="453"/>
                      <a:pt x="4619" y="715"/>
                      <a:pt x="4774" y="1061"/>
                    </a:cubicBezTo>
                    <a:cubicBezTo>
                      <a:pt x="5226" y="2037"/>
                      <a:pt x="5607" y="3049"/>
                      <a:pt x="5917" y="4073"/>
                    </a:cubicBezTo>
                    <a:cubicBezTo>
                      <a:pt x="6381" y="5597"/>
                      <a:pt x="6703" y="7157"/>
                      <a:pt x="6881" y="8740"/>
                    </a:cubicBezTo>
                    <a:cubicBezTo>
                      <a:pt x="6893" y="8966"/>
                      <a:pt x="6917" y="9181"/>
                      <a:pt x="6929" y="9419"/>
                    </a:cubicBezTo>
                    <a:cubicBezTo>
                      <a:pt x="6953" y="9657"/>
                      <a:pt x="6964" y="9883"/>
                      <a:pt x="6976" y="10121"/>
                    </a:cubicBezTo>
                    <a:cubicBezTo>
                      <a:pt x="6976" y="10347"/>
                      <a:pt x="6988" y="10586"/>
                      <a:pt x="7000" y="10836"/>
                    </a:cubicBezTo>
                    <a:cubicBezTo>
                      <a:pt x="7012" y="11074"/>
                      <a:pt x="7000" y="11312"/>
                      <a:pt x="7000" y="11562"/>
                    </a:cubicBezTo>
                    <a:lnTo>
                      <a:pt x="7000" y="11931"/>
                    </a:lnTo>
                    <a:cubicBezTo>
                      <a:pt x="7000" y="12050"/>
                      <a:pt x="6988" y="12169"/>
                      <a:pt x="6976" y="12300"/>
                    </a:cubicBezTo>
                    <a:lnTo>
                      <a:pt x="6929" y="13050"/>
                    </a:lnTo>
                    <a:cubicBezTo>
                      <a:pt x="6869" y="13550"/>
                      <a:pt x="6834" y="14062"/>
                      <a:pt x="6738" y="14574"/>
                    </a:cubicBezTo>
                    <a:cubicBezTo>
                      <a:pt x="6441" y="16503"/>
                      <a:pt x="5893" y="18384"/>
                      <a:pt x="5107" y="20170"/>
                    </a:cubicBezTo>
                    <a:cubicBezTo>
                      <a:pt x="4452" y="21623"/>
                      <a:pt x="3678" y="23016"/>
                      <a:pt x="2762" y="24325"/>
                    </a:cubicBezTo>
                    <a:lnTo>
                      <a:pt x="2202" y="25123"/>
                    </a:lnTo>
                    <a:cubicBezTo>
                      <a:pt x="2023" y="25373"/>
                      <a:pt x="1845" y="25599"/>
                      <a:pt x="1678" y="25802"/>
                    </a:cubicBezTo>
                    <a:lnTo>
                      <a:pt x="1202" y="26397"/>
                    </a:lnTo>
                    <a:cubicBezTo>
                      <a:pt x="1059" y="26576"/>
                      <a:pt x="916" y="26730"/>
                      <a:pt x="797" y="26885"/>
                    </a:cubicBezTo>
                    <a:lnTo>
                      <a:pt x="214" y="27540"/>
                    </a:lnTo>
                    <a:lnTo>
                      <a:pt x="76" y="27712"/>
                    </a:lnTo>
                    <a:lnTo>
                      <a:pt x="214" y="27564"/>
                    </a:lnTo>
                    <a:lnTo>
                      <a:pt x="809" y="26921"/>
                    </a:lnTo>
                    <a:cubicBezTo>
                      <a:pt x="940" y="26778"/>
                      <a:pt x="1083" y="26623"/>
                      <a:pt x="1226" y="26445"/>
                    </a:cubicBezTo>
                    <a:lnTo>
                      <a:pt x="1702" y="25849"/>
                    </a:lnTo>
                    <a:cubicBezTo>
                      <a:pt x="1881" y="25635"/>
                      <a:pt x="2059" y="25421"/>
                      <a:pt x="2250" y="25171"/>
                    </a:cubicBezTo>
                    <a:lnTo>
                      <a:pt x="2809" y="24385"/>
                    </a:lnTo>
                    <a:cubicBezTo>
                      <a:pt x="3738" y="23075"/>
                      <a:pt x="4536" y="21682"/>
                      <a:pt x="5179" y="20218"/>
                    </a:cubicBezTo>
                    <a:cubicBezTo>
                      <a:pt x="5976" y="18432"/>
                      <a:pt x="6536" y="16539"/>
                      <a:pt x="6834" y="14598"/>
                    </a:cubicBezTo>
                    <a:cubicBezTo>
                      <a:pt x="6929" y="14086"/>
                      <a:pt x="6964" y="13574"/>
                      <a:pt x="7024" y="13062"/>
                    </a:cubicBezTo>
                    <a:lnTo>
                      <a:pt x="7072" y="12312"/>
                    </a:lnTo>
                    <a:cubicBezTo>
                      <a:pt x="7072" y="12193"/>
                      <a:pt x="7084" y="12062"/>
                      <a:pt x="7095" y="11943"/>
                    </a:cubicBezTo>
                    <a:cubicBezTo>
                      <a:pt x="7107" y="11824"/>
                      <a:pt x="7095" y="11693"/>
                      <a:pt x="7095" y="11574"/>
                    </a:cubicBezTo>
                    <a:lnTo>
                      <a:pt x="7095" y="10836"/>
                    </a:lnTo>
                    <a:lnTo>
                      <a:pt x="7072" y="10121"/>
                    </a:lnTo>
                    <a:cubicBezTo>
                      <a:pt x="7072" y="9883"/>
                      <a:pt x="7048" y="9657"/>
                      <a:pt x="7024" y="9419"/>
                    </a:cubicBezTo>
                    <a:cubicBezTo>
                      <a:pt x="7012" y="9193"/>
                      <a:pt x="6988" y="8966"/>
                      <a:pt x="6964" y="8740"/>
                    </a:cubicBezTo>
                    <a:cubicBezTo>
                      <a:pt x="6798" y="7145"/>
                      <a:pt x="6464" y="5573"/>
                      <a:pt x="5988" y="4049"/>
                    </a:cubicBezTo>
                    <a:cubicBezTo>
                      <a:pt x="5679" y="3013"/>
                      <a:pt x="5286" y="2013"/>
                      <a:pt x="4821" y="1037"/>
                    </a:cubicBezTo>
                    <a:cubicBezTo>
                      <a:pt x="4655" y="691"/>
                      <a:pt x="4512" y="430"/>
                      <a:pt x="4417" y="263"/>
                    </a:cubicBezTo>
                    <a:cubicBezTo>
                      <a:pt x="4369" y="168"/>
                      <a:pt x="4321" y="108"/>
                      <a:pt x="4297" y="60"/>
                    </a:cubicBezTo>
                    <a:cubicBezTo>
                      <a:pt x="4274" y="13"/>
                      <a:pt x="4250" y="1"/>
                      <a:pt x="4250" y="1"/>
                    </a:cubicBezTo>
                    <a:close/>
                    <a:moveTo>
                      <a:pt x="76" y="27712"/>
                    </a:moveTo>
                    <a:lnTo>
                      <a:pt x="59" y="27731"/>
                    </a:lnTo>
                    <a:cubicBezTo>
                      <a:pt x="58" y="27731"/>
                      <a:pt x="57" y="27732"/>
                      <a:pt x="57" y="27733"/>
                    </a:cubicBezTo>
                    <a:lnTo>
                      <a:pt x="57" y="27733"/>
                    </a:lnTo>
                    <a:cubicBezTo>
                      <a:pt x="61" y="27728"/>
                      <a:pt x="66" y="27724"/>
                      <a:pt x="71" y="27719"/>
                    </a:cubicBezTo>
                    <a:lnTo>
                      <a:pt x="76" y="27712"/>
                    </a:lnTo>
                    <a:close/>
                    <a:moveTo>
                      <a:pt x="57" y="27733"/>
                    </a:moveTo>
                    <a:cubicBezTo>
                      <a:pt x="19" y="27771"/>
                      <a:pt x="1" y="27790"/>
                      <a:pt x="11" y="27790"/>
                    </a:cubicBezTo>
                    <a:cubicBezTo>
                      <a:pt x="11" y="27790"/>
                      <a:pt x="23" y="27767"/>
                      <a:pt x="57" y="2773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2336;p70">
                <a:extLst>
                  <a:ext uri="{FF2B5EF4-FFF2-40B4-BE49-F238E27FC236}">
                    <a16:creationId xmlns:a16="http://schemas.microsoft.com/office/drawing/2014/main" id="{257304CF-EB74-4D7D-9027-1EC2B7258FC8}"/>
                  </a:ext>
                </a:extLst>
              </p:cNvPr>
              <p:cNvSpPr/>
              <p:nvPr/>
            </p:nvSpPr>
            <p:spPr>
              <a:xfrm>
                <a:off x="7961209" y="1324304"/>
                <a:ext cx="318579" cy="1000936"/>
              </a:xfrm>
              <a:custGeom>
                <a:avLst/>
                <a:gdLst/>
                <a:ahLst/>
                <a:cxnLst/>
                <a:rect l="l" t="t" r="r" b="b"/>
                <a:pathLst>
                  <a:path w="7443" h="23385" extrusionOk="0">
                    <a:moveTo>
                      <a:pt x="1" y="0"/>
                    </a:moveTo>
                    <a:cubicBezTo>
                      <a:pt x="1" y="24"/>
                      <a:pt x="13" y="36"/>
                      <a:pt x="25" y="60"/>
                    </a:cubicBezTo>
                    <a:lnTo>
                      <a:pt x="120" y="215"/>
                    </a:lnTo>
                    <a:lnTo>
                      <a:pt x="513" y="834"/>
                    </a:lnTo>
                    <a:lnTo>
                      <a:pt x="787" y="1274"/>
                    </a:lnTo>
                    <a:lnTo>
                      <a:pt x="1108" y="1810"/>
                    </a:lnTo>
                    <a:cubicBezTo>
                      <a:pt x="1334" y="2191"/>
                      <a:pt x="1608" y="2620"/>
                      <a:pt x="1870" y="3120"/>
                    </a:cubicBezTo>
                    <a:lnTo>
                      <a:pt x="2299" y="3894"/>
                    </a:lnTo>
                    <a:cubicBezTo>
                      <a:pt x="2442" y="4156"/>
                      <a:pt x="2585" y="4453"/>
                      <a:pt x="2739" y="4751"/>
                    </a:cubicBezTo>
                    <a:cubicBezTo>
                      <a:pt x="3037" y="5334"/>
                      <a:pt x="3335" y="5977"/>
                      <a:pt x="3644" y="6644"/>
                    </a:cubicBezTo>
                    <a:cubicBezTo>
                      <a:pt x="4287" y="8120"/>
                      <a:pt x="4859" y="9632"/>
                      <a:pt x="5359" y="11168"/>
                    </a:cubicBezTo>
                    <a:cubicBezTo>
                      <a:pt x="5835" y="12704"/>
                      <a:pt x="6240" y="14264"/>
                      <a:pt x="6561" y="15847"/>
                    </a:cubicBezTo>
                    <a:cubicBezTo>
                      <a:pt x="6704" y="16574"/>
                      <a:pt x="6835" y="17264"/>
                      <a:pt x="6919" y="17919"/>
                    </a:cubicBezTo>
                    <a:cubicBezTo>
                      <a:pt x="6966" y="18241"/>
                      <a:pt x="7026" y="18562"/>
                      <a:pt x="7061" y="18860"/>
                    </a:cubicBezTo>
                    <a:cubicBezTo>
                      <a:pt x="7097" y="19169"/>
                      <a:pt x="7133" y="19467"/>
                      <a:pt x="7157" y="19753"/>
                    </a:cubicBezTo>
                    <a:cubicBezTo>
                      <a:pt x="7228" y="20312"/>
                      <a:pt x="7264" y="20812"/>
                      <a:pt x="7300" y="21265"/>
                    </a:cubicBezTo>
                    <a:cubicBezTo>
                      <a:pt x="7311" y="21479"/>
                      <a:pt x="7335" y="21693"/>
                      <a:pt x="7347" y="21884"/>
                    </a:cubicBezTo>
                    <a:cubicBezTo>
                      <a:pt x="7359" y="22074"/>
                      <a:pt x="7359" y="22241"/>
                      <a:pt x="7371" y="22408"/>
                    </a:cubicBezTo>
                    <a:cubicBezTo>
                      <a:pt x="7383" y="22717"/>
                      <a:pt x="7395" y="22956"/>
                      <a:pt x="7407" y="23122"/>
                    </a:cubicBezTo>
                    <a:lnTo>
                      <a:pt x="7407" y="23313"/>
                    </a:lnTo>
                    <a:cubicBezTo>
                      <a:pt x="7419" y="23337"/>
                      <a:pt x="7430" y="23360"/>
                      <a:pt x="7442" y="23384"/>
                    </a:cubicBezTo>
                    <a:cubicBezTo>
                      <a:pt x="7442" y="23360"/>
                      <a:pt x="7442" y="23337"/>
                      <a:pt x="7442" y="23325"/>
                    </a:cubicBezTo>
                    <a:lnTo>
                      <a:pt x="7442" y="23134"/>
                    </a:lnTo>
                    <a:cubicBezTo>
                      <a:pt x="7442" y="22956"/>
                      <a:pt x="7442" y="22717"/>
                      <a:pt x="7419" y="22408"/>
                    </a:cubicBezTo>
                    <a:cubicBezTo>
                      <a:pt x="7419" y="22253"/>
                      <a:pt x="7419" y="22074"/>
                      <a:pt x="7407" y="21884"/>
                    </a:cubicBezTo>
                    <a:cubicBezTo>
                      <a:pt x="7395" y="21693"/>
                      <a:pt x="7383" y="21479"/>
                      <a:pt x="7371" y="21265"/>
                    </a:cubicBezTo>
                    <a:cubicBezTo>
                      <a:pt x="7335" y="20824"/>
                      <a:pt x="7311" y="20300"/>
                      <a:pt x="7252" y="19741"/>
                    </a:cubicBezTo>
                    <a:cubicBezTo>
                      <a:pt x="7216" y="19467"/>
                      <a:pt x="7192" y="19169"/>
                      <a:pt x="7157" y="18860"/>
                    </a:cubicBezTo>
                    <a:cubicBezTo>
                      <a:pt x="7121" y="18550"/>
                      <a:pt x="7073" y="18241"/>
                      <a:pt x="7026" y="17907"/>
                    </a:cubicBezTo>
                    <a:cubicBezTo>
                      <a:pt x="6942" y="17252"/>
                      <a:pt x="6799" y="16562"/>
                      <a:pt x="6668" y="15824"/>
                    </a:cubicBezTo>
                    <a:cubicBezTo>
                      <a:pt x="6049" y="12657"/>
                      <a:pt x="5073" y="9561"/>
                      <a:pt x="3751" y="6608"/>
                    </a:cubicBezTo>
                    <a:cubicBezTo>
                      <a:pt x="3430" y="5942"/>
                      <a:pt x="3144" y="5287"/>
                      <a:pt x="2823" y="4703"/>
                    </a:cubicBezTo>
                    <a:cubicBezTo>
                      <a:pt x="2680" y="4418"/>
                      <a:pt x="2537" y="4120"/>
                      <a:pt x="2382" y="3858"/>
                    </a:cubicBezTo>
                    <a:lnTo>
                      <a:pt x="1942" y="3084"/>
                    </a:lnTo>
                    <a:cubicBezTo>
                      <a:pt x="1680" y="2596"/>
                      <a:pt x="1394" y="2167"/>
                      <a:pt x="1168" y="1774"/>
                    </a:cubicBezTo>
                    <a:cubicBezTo>
                      <a:pt x="1049" y="1584"/>
                      <a:pt x="942" y="1405"/>
                      <a:pt x="834" y="1250"/>
                    </a:cubicBezTo>
                    <a:lnTo>
                      <a:pt x="549" y="810"/>
                    </a:lnTo>
                    <a:lnTo>
                      <a:pt x="144" y="203"/>
                    </a:lnTo>
                    <a:lnTo>
                      <a:pt x="37" y="48"/>
                    </a:lnTo>
                    <a:cubicBezTo>
                      <a:pt x="25" y="36"/>
                      <a:pt x="13" y="1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2337;p70">
                <a:extLst>
                  <a:ext uri="{FF2B5EF4-FFF2-40B4-BE49-F238E27FC236}">
                    <a16:creationId xmlns:a16="http://schemas.microsoft.com/office/drawing/2014/main" id="{CAB56DA7-8491-477B-A972-5E6A3081CC0A}"/>
                  </a:ext>
                </a:extLst>
              </p:cNvPr>
              <p:cNvSpPr/>
              <p:nvPr/>
            </p:nvSpPr>
            <p:spPr>
              <a:xfrm>
                <a:off x="6341177" y="1091372"/>
                <a:ext cx="711463" cy="68356"/>
              </a:xfrm>
              <a:custGeom>
                <a:avLst/>
                <a:gdLst/>
                <a:ahLst/>
                <a:cxnLst/>
                <a:rect l="l" t="t" r="r" b="b"/>
                <a:pathLst>
                  <a:path w="16622" h="1597" extrusionOk="0">
                    <a:moveTo>
                      <a:pt x="8125" y="0"/>
                    </a:moveTo>
                    <a:cubicBezTo>
                      <a:pt x="7085" y="0"/>
                      <a:pt x="6045" y="69"/>
                      <a:pt x="5013" y="204"/>
                    </a:cubicBezTo>
                    <a:cubicBezTo>
                      <a:pt x="4512" y="287"/>
                      <a:pt x="4036" y="346"/>
                      <a:pt x="3596" y="442"/>
                    </a:cubicBezTo>
                    <a:cubicBezTo>
                      <a:pt x="3369" y="489"/>
                      <a:pt x="3155" y="525"/>
                      <a:pt x="2953" y="573"/>
                    </a:cubicBezTo>
                    <a:lnTo>
                      <a:pt x="2369" y="716"/>
                    </a:lnTo>
                    <a:cubicBezTo>
                      <a:pt x="1988" y="799"/>
                      <a:pt x="1655" y="906"/>
                      <a:pt x="1369" y="989"/>
                    </a:cubicBezTo>
                    <a:cubicBezTo>
                      <a:pt x="1072" y="1073"/>
                      <a:pt x="822" y="1168"/>
                      <a:pt x="619" y="1239"/>
                    </a:cubicBezTo>
                    <a:lnTo>
                      <a:pt x="155" y="1406"/>
                    </a:lnTo>
                    <a:cubicBezTo>
                      <a:pt x="95" y="1418"/>
                      <a:pt x="48" y="1442"/>
                      <a:pt x="0" y="1466"/>
                    </a:cubicBezTo>
                    <a:cubicBezTo>
                      <a:pt x="48" y="1454"/>
                      <a:pt x="107" y="1442"/>
                      <a:pt x="167" y="1418"/>
                    </a:cubicBezTo>
                    <a:lnTo>
                      <a:pt x="631" y="1275"/>
                    </a:lnTo>
                    <a:cubicBezTo>
                      <a:pt x="833" y="1204"/>
                      <a:pt x="1083" y="1132"/>
                      <a:pt x="1381" y="1049"/>
                    </a:cubicBezTo>
                    <a:cubicBezTo>
                      <a:pt x="1679" y="977"/>
                      <a:pt x="2012" y="870"/>
                      <a:pt x="2381" y="799"/>
                    </a:cubicBezTo>
                    <a:lnTo>
                      <a:pt x="2977" y="656"/>
                    </a:lnTo>
                    <a:cubicBezTo>
                      <a:pt x="3179" y="608"/>
                      <a:pt x="3393" y="585"/>
                      <a:pt x="3608" y="537"/>
                    </a:cubicBezTo>
                    <a:cubicBezTo>
                      <a:pt x="4048" y="442"/>
                      <a:pt x="4524" y="382"/>
                      <a:pt x="5024" y="311"/>
                    </a:cubicBezTo>
                    <a:cubicBezTo>
                      <a:pt x="6120" y="180"/>
                      <a:pt x="7215" y="120"/>
                      <a:pt x="8322" y="120"/>
                    </a:cubicBezTo>
                    <a:cubicBezTo>
                      <a:pt x="9418" y="132"/>
                      <a:pt x="10513" y="215"/>
                      <a:pt x="11597" y="358"/>
                    </a:cubicBezTo>
                    <a:cubicBezTo>
                      <a:pt x="12097" y="442"/>
                      <a:pt x="12573" y="513"/>
                      <a:pt x="13014" y="608"/>
                    </a:cubicBezTo>
                    <a:cubicBezTo>
                      <a:pt x="13240" y="656"/>
                      <a:pt x="13454" y="692"/>
                      <a:pt x="13656" y="739"/>
                    </a:cubicBezTo>
                    <a:lnTo>
                      <a:pt x="14240" y="882"/>
                    </a:lnTo>
                    <a:cubicBezTo>
                      <a:pt x="14609" y="977"/>
                      <a:pt x="14942" y="1085"/>
                      <a:pt x="15240" y="1168"/>
                    </a:cubicBezTo>
                    <a:cubicBezTo>
                      <a:pt x="15526" y="1239"/>
                      <a:pt x="15776" y="1323"/>
                      <a:pt x="15978" y="1394"/>
                    </a:cubicBezTo>
                    <a:lnTo>
                      <a:pt x="16454" y="1549"/>
                    </a:lnTo>
                    <a:cubicBezTo>
                      <a:pt x="16502" y="1573"/>
                      <a:pt x="16562" y="1585"/>
                      <a:pt x="16621" y="1597"/>
                    </a:cubicBezTo>
                    <a:cubicBezTo>
                      <a:pt x="16574" y="1573"/>
                      <a:pt x="16514" y="1549"/>
                      <a:pt x="16454" y="1525"/>
                    </a:cubicBezTo>
                    <a:lnTo>
                      <a:pt x="16002" y="1358"/>
                    </a:lnTo>
                    <a:cubicBezTo>
                      <a:pt x="15800" y="1275"/>
                      <a:pt x="15550" y="1192"/>
                      <a:pt x="15252" y="1097"/>
                    </a:cubicBezTo>
                    <a:cubicBezTo>
                      <a:pt x="14954" y="1013"/>
                      <a:pt x="14633" y="894"/>
                      <a:pt x="14264" y="811"/>
                    </a:cubicBezTo>
                    <a:lnTo>
                      <a:pt x="13680" y="656"/>
                    </a:lnTo>
                    <a:cubicBezTo>
                      <a:pt x="13478" y="608"/>
                      <a:pt x="13264" y="561"/>
                      <a:pt x="13037" y="513"/>
                    </a:cubicBezTo>
                    <a:cubicBezTo>
                      <a:pt x="12597" y="418"/>
                      <a:pt x="12121" y="346"/>
                      <a:pt x="11621" y="263"/>
                    </a:cubicBezTo>
                    <a:cubicBezTo>
                      <a:pt x="10462" y="87"/>
                      <a:pt x="9293" y="0"/>
                      <a:pt x="8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2338;p70">
                <a:extLst>
                  <a:ext uri="{FF2B5EF4-FFF2-40B4-BE49-F238E27FC236}">
                    <a16:creationId xmlns:a16="http://schemas.microsoft.com/office/drawing/2014/main" id="{28743287-C743-4BFA-9572-86AC909B58CC}"/>
                  </a:ext>
                </a:extLst>
              </p:cNvPr>
              <p:cNvSpPr/>
              <p:nvPr/>
            </p:nvSpPr>
            <p:spPr>
              <a:xfrm>
                <a:off x="5971663" y="1287750"/>
                <a:ext cx="588663" cy="297520"/>
              </a:xfrm>
              <a:custGeom>
                <a:avLst/>
                <a:gdLst/>
                <a:ahLst/>
                <a:cxnLst/>
                <a:rect l="l" t="t" r="r" b="b"/>
                <a:pathLst>
                  <a:path w="13753" h="6951" extrusionOk="0">
                    <a:moveTo>
                      <a:pt x="13669" y="0"/>
                    </a:moveTo>
                    <a:cubicBezTo>
                      <a:pt x="13643" y="0"/>
                      <a:pt x="13616" y="3"/>
                      <a:pt x="13586" y="9"/>
                    </a:cubicBezTo>
                    <a:lnTo>
                      <a:pt x="12788" y="9"/>
                    </a:lnTo>
                    <a:cubicBezTo>
                      <a:pt x="12669" y="9"/>
                      <a:pt x="12526" y="33"/>
                      <a:pt x="12383" y="45"/>
                    </a:cubicBezTo>
                    <a:cubicBezTo>
                      <a:pt x="12110" y="68"/>
                      <a:pt x="11776" y="92"/>
                      <a:pt x="11419" y="152"/>
                    </a:cubicBezTo>
                    <a:lnTo>
                      <a:pt x="10859" y="247"/>
                    </a:lnTo>
                    <a:cubicBezTo>
                      <a:pt x="10669" y="271"/>
                      <a:pt x="10467" y="330"/>
                      <a:pt x="10264" y="366"/>
                    </a:cubicBezTo>
                    <a:cubicBezTo>
                      <a:pt x="9836" y="449"/>
                      <a:pt x="9407" y="592"/>
                      <a:pt x="8943" y="711"/>
                    </a:cubicBezTo>
                    <a:cubicBezTo>
                      <a:pt x="6954" y="1307"/>
                      <a:pt x="5085" y="2259"/>
                      <a:pt x="3418" y="3497"/>
                    </a:cubicBezTo>
                    <a:cubicBezTo>
                      <a:pt x="3037" y="3795"/>
                      <a:pt x="2680" y="4069"/>
                      <a:pt x="2358" y="4355"/>
                    </a:cubicBezTo>
                    <a:cubicBezTo>
                      <a:pt x="2204" y="4498"/>
                      <a:pt x="2049" y="4629"/>
                      <a:pt x="1906" y="4771"/>
                    </a:cubicBezTo>
                    <a:lnTo>
                      <a:pt x="1501" y="5164"/>
                    </a:lnTo>
                    <a:cubicBezTo>
                      <a:pt x="1239" y="5414"/>
                      <a:pt x="1025" y="5664"/>
                      <a:pt x="834" y="5879"/>
                    </a:cubicBezTo>
                    <a:cubicBezTo>
                      <a:pt x="739" y="5986"/>
                      <a:pt x="656" y="6081"/>
                      <a:pt x="572" y="6176"/>
                    </a:cubicBezTo>
                    <a:cubicBezTo>
                      <a:pt x="501" y="6272"/>
                      <a:pt x="430" y="6367"/>
                      <a:pt x="370" y="6438"/>
                    </a:cubicBezTo>
                    <a:cubicBezTo>
                      <a:pt x="251" y="6593"/>
                      <a:pt x="144" y="6712"/>
                      <a:pt x="84" y="6807"/>
                    </a:cubicBezTo>
                    <a:cubicBezTo>
                      <a:pt x="49" y="6855"/>
                      <a:pt x="25" y="6903"/>
                      <a:pt x="1" y="6950"/>
                    </a:cubicBezTo>
                    <a:cubicBezTo>
                      <a:pt x="37" y="6915"/>
                      <a:pt x="72" y="6879"/>
                      <a:pt x="108" y="6831"/>
                    </a:cubicBezTo>
                    <a:cubicBezTo>
                      <a:pt x="191" y="6748"/>
                      <a:pt x="287" y="6629"/>
                      <a:pt x="418" y="6474"/>
                    </a:cubicBezTo>
                    <a:lnTo>
                      <a:pt x="632" y="6224"/>
                    </a:lnTo>
                    <a:cubicBezTo>
                      <a:pt x="715" y="6129"/>
                      <a:pt x="811" y="6034"/>
                      <a:pt x="906" y="5926"/>
                    </a:cubicBezTo>
                    <a:cubicBezTo>
                      <a:pt x="1096" y="5724"/>
                      <a:pt x="1311" y="5474"/>
                      <a:pt x="1573" y="5236"/>
                    </a:cubicBezTo>
                    <a:lnTo>
                      <a:pt x="1977" y="4843"/>
                    </a:lnTo>
                    <a:cubicBezTo>
                      <a:pt x="2120" y="4712"/>
                      <a:pt x="2275" y="4581"/>
                      <a:pt x="2430" y="4438"/>
                    </a:cubicBezTo>
                    <a:cubicBezTo>
                      <a:pt x="2751" y="4152"/>
                      <a:pt x="3109" y="3890"/>
                      <a:pt x="3490" y="3593"/>
                    </a:cubicBezTo>
                    <a:cubicBezTo>
                      <a:pt x="5144" y="2366"/>
                      <a:pt x="7002" y="1426"/>
                      <a:pt x="8978" y="819"/>
                    </a:cubicBezTo>
                    <a:cubicBezTo>
                      <a:pt x="9431" y="688"/>
                      <a:pt x="9859" y="557"/>
                      <a:pt x="10288" y="473"/>
                    </a:cubicBezTo>
                    <a:cubicBezTo>
                      <a:pt x="10490" y="426"/>
                      <a:pt x="10681" y="378"/>
                      <a:pt x="10883" y="342"/>
                    </a:cubicBezTo>
                    <a:lnTo>
                      <a:pt x="11431" y="247"/>
                    </a:lnTo>
                    <a:cubicBezTo>
                      <a:pt x="11788" y="176"/>
                      <a:pt x="12110" y="152"/>
                      <a:pt x="12395" y="116"/>
                    </a:cubicBezTo>
                    <a:cubicBezTo>
                      <a:pt x="12538" y="92"/>
                      <a:pt x="12669" y="80"/>
                      <a:pt x="12788" y="68"/>
                    </a:cubicBezTo>
                    <a:lnTo>
                      <a:pt x="13122" y="57"/>
                    </a:lnTo>
                    <a:lnTo>
                      <a:pt x="13586" y="21"/>
                    </a:lnTo>
                    <a:cubicBezTo>
                      <a:pt x="13646" y="21"/>
                      <a:pt x="13693" y="21"/>
                      <a:pt x="13753" y="9"/>
                    </a:cubicBezTo>
                    <a:cubicBezTo>
                      <a:pt x="13723" y="3"/>
                      <a:pt x="13696" y="0"/>
                      <a:pt x="136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2339;p70">
                <a:extLst>
                  <a:ext uri="{FF2B5EF4-FFF2-40B4-BE49-F238E27FC236}">
                    <a16:creationId xmlns:a16="http://schemas.microsoft.com/office/drawing/2014/main" id="{AC4AA4F8-B730-4F1B-A3B9-28D1CA4ED796}"/>
                  </a:ext>
                </a:extLst>
              </p:cNvPr>
              <p:cNvSpPr/>
              <p:nvPr/>
            </p:nvSpPr>
            <p:spPr>
              <a:xfrm>
                <a:off x="5769378" y="943618"/>
                <a:ext cx="896969" cy="384281"/>
              </a:xfrm>
              <a:custGeom>
                <a:avLst/>
                <a:gdLst/>
                <a:ahLst/>
                <a:cxnLst/>
                <a:rect l="l" t="t" r="r" b="b"/>
                <a:pathLst>
                  <a:path w="20956" h="8978" extrusionOk="0">
                    <a:moveTo>
                      <a:pt x="19765" y="0"/>
                    </a:moveTo>
                    <a:cubicBezTo>
                      <a:pt x="19574" y="0"/>
                      <a:pt x="19384" y="24"/>
                      <a:pt x="19169" y="36"/>
                    </a:cubicBezTo>
                    <a:cubicBezTo>
                      <a:pt x="18741" y="60"/>
                      <a:pt x="18252" y="72"/>
                      <a:pt x="17729" y="143"/>
                    </a:cubicBezTo>
                    <a:lnTo>
                      <a:pt x="16883" y="238"/>
                    </a:lnTo>
                    <a:cubicBezTo>
                      <a:pt x="16598" y="274"/>
                      <a:pt x="16300" y="334"/>
                      <a:pt x="15978" y="381"/>
                    </a:cubicBezTo>
                    <a:cubicBezTo>
                      <a:pt x="15359" y="477"/>
                      <a:pt x="14704" y="631"/>
                      <a:pt x="14002" y="786"/>
                    </a:cubicBezTo>
                    <a:cubicBezTo>
                      <a:pt x="11013" y="1501"/>
                      <a:pt x="8156" y="2703"/>
                      <a:pt x="5537" y="4334"/>
                    </a:cubicBezTo>
                    <a:cubicBezTo>
                      <a:pt x="4953" y="4727"/>
                      <a:pt x="4382" y="5096"/>
                      <a:pt x="3882" y="5477"/>
                    </a:cubicBezTo>
                    <a:cubicBezTo>
                      <a:pt x="3620" y="5668"/>
                      <a:pt x="3370" y="5846"/>
                      <a:pt x="3143" y="6025"/>
                    </a:cubicBezTo>
                    <a:lnTo>
                      <a:pt x="2501" y="6561"/>
                    </a:lnTo>
                    <a:cubicBezTo>
                      <a:pt x="2072" y="6894"/>
                      <a:pt x="1727" y="7227"/>
                      <a:pt x="1417" y="7525"/>
                    </a:cubicBezTo>
                    <a:cubicBezTo>
                      <a:pt x="1250" y="7668"/>
                      <a:pt x="1107" y="7799"/>
                      <a:pt x="977" y="7930"/>
                    </a:cubicBezTo>
                    <a:lnTo>
                      <a:pt x="619" y="8287"/>
                    </a:lnTo>
                    <a:lnTo>
                      <a:pt x="143" y="8787"/>
                    </a:lnTo>
                    <a:lnTo>
                      <a:pt x="24" y="8930"/>
                    </a:lnTo>
                    <a:cubicBezTo>
                      <a:pt x="12" y="8942"/>
                      <a:pt x="0" y="8966"/>
                      <a:pt x="0" y="8978"/>
                    </a:cubicBezTo>
                    <a:cubicBezTo>
                      <a:pt x="12" y="8966"/>
                      <a:pt x="24" y="8954"/>
                      <a:pt x="36" y="8942"/>
                    </a:cubicBezTo>
                    <a:lnTo>
                      <a:pt x="167" y="8823"/>
                    </a:lnTo>
                    <a:lnTo>
                      <a:pt x="667" y="8335"/>
                    </a:lnTo>
                    <a:lnTo>
                      <a:pt x="1012" y="7978"/>
                    </a:lnTo>
                    <a:cubicBezTo>
                      <a:pt x="1155" y="7858"/>
                      <a:pt x="1298" y="7727"/>
                      <a:pt x="1465" y="7585"/>
                    </a:cubicBezTo>
                    <a:cubicBezTo>
                      <a:pt x="1774" y="7299"/>
                      <a:pt x="2120" y="6966"/>
                      <a:pt x="2548" y="6644"/>
                    </a:cubicBezTo>
                    <a:lnTo>
                      <a:pt x="3215" y="6108"/>
                    </a:lnTo>
                    <a:cubicBezTo>
                      <a:pt x="3429" y="5930"/>
                      <a:pt x="3691" y="5751"/>
                      <a:pt x="3941" y="5572"/>
                    </a:cubicBezTo>
                    <a:cubicBezTo>
                      <a:pt x="4441" y="5180"/>
                      <a:pt x="5013" y="4822"/>
                      <a:pt x="5608" y="4441"/>
                    </a:cubicBezTo>
                    <a:cubicBezTo>
                      <a:pt x="6906" y="3632"/>
                      <a:pt x="8263" y="2917"/>
                      <a:pt x="9668" y="2310"/>
                    </a:cubicBezTo>
                    <a:cubicBezTo>
                      <a:pt x="11085" y="1715"/>
                      <a:pt x="12549" y="1239"/>
                      <a:pt x="14026" y="858"/>
                    </a:cubicBezTo>
                    <a:cubicBezTo>
                      <a:pt x="14716" y="703"/>
                      <a:pt x="15371" y="536"/>
                      <a:pt x="16002" y="441"/>
                    </a:cubicBezTo>
                    <a:cubicBezTo>
                      <a:pt x="16312" y="393"/>
                      <a:pt x="16609" y="334"/>
                      <a:pt x="16895" y="298"/>
                    </a:cubicBezTo>
                    <a:lnTo>
                      <a:pt x="17729" y="191"/>
                    </a:lnTo>
                    <a:cubicBezTo>
                      <a:pt x="18264" y="108"/>
                      <a:pt x="18753" y="96"/>
                      <a:pt x="19169" y="60"/>
                    </a:cubicBezTo>
                    <a:cubicBezTo>
                      <a:pt x="19395" y="48"/>
                      <a:pt x="19586" y="36"/>
                      <a:pt x="19765" y="24"/>
                    </a:cubicBezTo>
                    <a:lnTo>
                      <a:pt x="20265" y="24"/>
                    </a:lnTo>
                    <a:lnTo>
                      <a:pt x="209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2340;p70">
                <a:extLst>
                  <a:ext uri="{FF2B5EF4-FFF2-40B4-BE49-F238E27FC236}">
                    <a16:creationId xmlns:a16="http://schemas.microsoft.com/office/drawing/2014/main" id="{947E6BFF-0EBB-4058-96DC-0C6638FB9E15}"/>
                  </a:ext>
                </a:extLst>
              </p:cNvPr>
              <p:cNvSpPr/>
              <p:nvPr/>
            </p:nvSpPr>
            <p:spPr>
              <a:xfrm>
                <a:off x="5109920" y="1346732"/>
                <a:ext cx="289002" cy="916316"/>
              </a:xfrm>
              <a:custGeom>
                <a:avLst/>
                <a:gdLst/>
                <a:ahLst/>
                <a:cxnLst/>
                <a:rect l="l" t="t" r="r" b="b"/>
                <a:pathLst>
                  <a:path w="6752" h="21408" extrusionOk="0">
                    <a:moveTo>
                      <a:pt x="6751" y="0"/>
                    </a:moveTo>
                    <a:cubicBezTo>
                      <a:pt x="6073" y="881"/>
                      <a:pt x="5454" y="1810"/>
                      <a:pt x="4894" y="2774"/>
                    </a:cubicBezTo>
                    <a:lnTo>
                      <a:pt x="4477" y="3477"/>
                    </a:lnTo>
                    <a:cubicBezTo>
                      <a:pt x="4346" y="3727"/>
                      <a:pt x="4215" y="3989"/>
                      <a:pt x="4072" y="4251"/>
                    </a:cubicBezTo>
                    <a:cubicBezTo>
                      <a:pt x="3775" y="4786"/>
                      <a:pt x="3501" y="5382"/>
                      <a:pt x="3203" y="6001"/>
                    </a:cubicBezTo>
                    <a:cubicBezTo>
                      <a:pt x="2596" y="7346"/>
                      <a:pt x="2060" y="8739"/>
                      <a:pt x="1608" y="10144"/>
                    </a:cubicBezTo>
                    <a:cubicBezTo>
                      <a:pt x="1179" y="11573"/>
                      <a:pt x="822" y="13014"/>
                      <a:pt x="560" y="14466"/>
                    </a:cubicBezTo>
                    <a:cubicBezTo>
                      <a:pt x="441" y="15133"/>
                      <a:pt x="334" y="15788"/>
                      <a:pt x="274" y="16395"/>
                    </a:cubicBezTo>
                    <a:cubicBezTo>
                      <a:pt x="239" y="16693"/>
                      <a:pt x="191" y="16978"/>
                      <a:pt x="167" y="17264"/>
                    </a:cubicBezTo>
                    <a:cubicBezTo>
                      <a:pt x="143" y="17550"/>
                      <a:pt x="131" y="17812"/>
                      <a:pt x="108" y="18074"/>
                    </a:cubicBezTo>
                    <a:cubicBezTo>
                      <a:pt x="24" y="19181"/>
                      <a:pt x="1" y="20300"/>
                      <a:pt x="48" y="21408"/>
                    </a:cubicBezTo>
                    <a:cubicBezTo>
                      <a:pt x="48" y="21384"/>
                      <a:pt x="48" y="21372"/>
                      <a:pt x="48" y="21348"/>
                    </a:cubicBezTo>
                    <a:lnTo>
                      <a:pt x="48" y="21169"/>
                    </a:lnTo>
                    <a:cubicBezTo>
                      <a:pt x="48" y="21015"/>
                      <a:pt x="48" y="20788"/>
                      <a:pt x="60" y="20515"/>
                    </a:cubicBezTo>
                    <a:lnTo>
                      <a:pt x="60" y="20026"/>
                    </a:lnTo>
                    <a:cubicBezTo>
                      <a:pt x="60" y="19860"/>
                      <a:pt x="72" y="19669"/>
                      <a:pt x="84" y="19455"/>
                    </a:cubicBezTo>
                    <a:cubicBezTo>
                      <a:pt x="108" y="19050"/>
                      <a:pt x="120" y="18574"/>
                      <a:pt x="179" y="18074"/>
                    </a:cubicBezTo>
                    <a:cubicBezTo>
                      <a:pt x="191" y="17812"/>
                      <a:pt x="215" y="17538"/>
                      <a:pt x="239" y="17264"/>
                    </a:cubicBezTo>
                    <a:cubicBezTo>
                      <a:pt x="274" y="16978"/>
                      <a:pt x="310" y="16693"/>
                      <a:pt x="346" y="16395"/>
                    </a:cubicBezTo>
                    <a:cubicBezTo>
                      <a:pt x="417" y="15788"/>
                      <a:pt x="536" y="15145"/>
                      <a:pt x="643" y="14478"/>
                    </a:cubicBezTo>
                    <a:cubicBezTo>
                      <a:pt x="917" y="13026"/>
                      <a:pt x="1286" y="11597"/>
                      <a:pt x="1715" y="10180"/>
                    </a:cubicBezTo>
                    <a:cubicBezTo>
                      <a:pt x="2167" y="8775"/>
                      <a:pt x="2691" y="7394"/>
                      <a:pt x="3299" y="6037"/>
                    </a:cubicBezTo>
                    <a:cubicBezTo>
                      <a:pt x="3596" y="5418"/>
                      <a:pt x="3858" y="4834"/>
                      <a:pt x="4156" y="4298"/>
                    </a:cubicBezTo>
                    <a:cubicBezTo>
                      <a:pt x="4287" y="4036"/>
                      <a:pt x="4418" y="3763"/>
                      <a:pt x="4561" y="3524"/>
                    </a:cubicBezTo>
                    <a:lnTo>
                      <a:pt x="4965" y="2822"/>
                    </a:lnTo>
                    <a:cubicBezTo>
                      <a:pt x="5215" y="2381"/>
                      <a:pt x="5465" y="1977"/>
                      <a:pt x="5680" y="1631"/>
                    </a:cubicBezTo>
                    <a:lnTo>
                      <a:pt x="5989" y="1143"/>
                    </a:lnTo>
                    <a:lnTo>
                      <a:pt x="6251" y="738"/>
                    </a:lnTo>
                    <a:lnTo>
                      <a:pt x="6620" y="191"/>
                    </a:lnTo>
                    <a:lnTo>
                      <a:pt x="6716" y="48"/>
                    </a:lnTo>
                    <a:lnTo>
                      <a:pt x="67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2341;p70">
                <a:extLst>
                  <a:ext uri="{FF2B5EF4-FFF2-40B4-BE49-F238E27FC236}">
                    <a16:creationId xmlns:a16="http://schemas.microsoft.com/office/drawing/2014/main" id="{80C77C98-084F-477B-A699-A6FA83FC4974}"/>
                  </a:ext>
                </a:extLst>
              </p:cNvPr>
              <p:cNvSpPr/>
              <p:nvPr/>
            </p:nvSpPr>
            <p:spPr>
              <a:xfrm>
                <a:off x="5305613" y="2017875"/>
                <a:ext cx="785383" cy="1485589"/>
              </a:xfrm>
              <a:custGeom>
                <a:avLst/>
                <a:gdLst/>
                <a:ahLst/>
                <a:cxnLst/>
                <a:rect l="l" t="t" r="r" b="b"/>
                <a:pathLst>
                  <a:path w="18349" h="34708" extrusionOk="0">
                    <a:moveTo>
                      <a:pt x="346" y="1"/>
                    </a:moveTo>
                    <a:cubicBezTo>
                      <a:pt x="346" y="36"/>
                      <a:pt x="334" y="72"/>
                      <a:pt x="334" y="108"/>
                    </a:cubicBezTo>
                    <a:cubicBezTo>
                      <a:pt x="322" y="179"/>
                      <a:pt x="310" y="286"/>
                      <a:pt x="286" y="417"/>
                    </a:cubicBezTo>
                    <a:cubicBezTo>
                      <a:pt x="262" y="691"/>
                      <a:pt x="191" y="1108"/>
                      <a:pt x="155" y="1632"/>
                    </a:cubicBezTo>
                    <a:cubicBezTo>
                      <a:pt x="36" y="3120"/>
                      <a:pt x="1" y="4608"/>
                      <a:pt x="72" y="6109"/>
                    </a:cubicBezTo>
                    <a:cubicBezTo>
                      <a:pt x="96" y="7049"/>
                      <a:pt x="191" y="8085"/>
                      <a:pt x="310" y="9192"/>
                    </a:cubicBezTo>
                    <a:cubicBezTo>
                      <a:pt x="429" y="10300"/>
                      <a:pt x="620" y="11466"/>
                      <a:pt x="893" y="12693"/>
                    </a:cubicBezTo>
                    <a:cubicBezTo>
                      <a:pt x="953" y="13002"/>
                      <a:pt x="1024" y="13312"/>
                      <a:pt x="1120" y="13621"/>
                    </a:cubicBezTo>
                    <a:lnTo>
                      <a:pt x="1358" y="14562"/>
                    </a:lnTo>
                    <a:cubicBezTo>
                      <a:pt x="1536" y="15193"/>
                      <a:pt x="1715" y="15836"/>
                      <a:pt x="1941" y="16479"/>
                    </a:cubicBezTo>
                    <a:cubicBezTo>
                      <a:pt x="2382" y="17812"/>
                      <a:pt x="2929" y="19110"/>
                      <a:pt x="3572" y="20360"/>
                    </a:cubicBezTo>
                    <a:cubicBezTo>
                      <a:pt x="4227" y="21610"/>
                      <a:pt x="4965" y="22801"/>
                      <a:pt x="5787" y="23956"/>
                    </a:cubicBezTo>
                    <a:cubicBezTo>
                      <a:pt x="6549" y="25016"/>
                      <a:pt x="7370" y="26028"/>
                      <a:pt x="8263" y="27004"/>
                    </a:cubicBezTo>
                    <a:cubicBezTo>
                      <a:pt x="9752" y="28635"/>
                      <a:pt x="11395" y="30135"/>
                      <a:pt x="13157" y="31469"/>
                    </a:cubicBezTo>
                    <a:cubicBezTo>
                      <a:pt x="14348" y="32386"/>
                      <a:pt x="15598" y="33207"/>
                      <a:pt x="16895" y="33945"/>
                    </a:cubicBezTo>
                    <a:cubicBezTo>
                      <a:pt x="17348" y="34219"/>
                      <a:pt x="17717" y="34386"/>
                      <a:pt x="17967" y="34517"/>
                    </a:cubicBezTo>
                    <a:lnTo>
                      <a:pt x="18241" y="34660"/>
                    </a:lnTo>
                    <a:cubicBezTo>
                      <a:pt x="18312" y="34695"/>
                      <a:pt x="18348" y="34707"/>
                      <a:pt x="18348" y="34707"/>
                    </a:cubicBezTo>
                    <a:cubicBezTo>
                      <a:pt x="18348" y="34707"/>
                      <a:pt x="18312" y="34684"/>
                      <a:pt x="18253" y="34660"/>
                    </a:cubicBezTo>
                    <a:lnTo>
                      <a:pt x="17979" y="34493"/>
                    </a:lnTo>
                    <a:cubicBezTo>
                      <a:pt x="17741" y="34362"/>
                      <a:pt x="17372" y="34183"/>
                      <a:pt x="16919" y="33910"/>
                    </a:cubicBezTo>
                    <a:cubicBezTo>
                      <a:pt x="15622" y="33148"/>
                      <a:pt x="14383" y="32314"/>
                      <a:pt x="13205" y="31409"/>
                    </a:cubicBezTo>
                    <a:cubicBezTo>
                      <a:pt x="11454" y="30064"/>
                      <a:pt x="9823" y="28564"/>
                      <a:pt x="8335" y="26921"/>
                    </a:cubicBezTo>
                    <a:cubicBezTo>
                      <a:pt x="7466" y="25956"/>
                      <a:pt x="6644" y="24944"/>
                      <a:pt x="5882" y="23885"/>
                    </a:cubicBezTo>
                    <a:cubicBezTo>
                      <a:pt x="5061" y="22742"/>
                      <a:pt x="4322" y="21551"/>
                      <a:pt x="3680" y="20313"/>
                    </a:cubicBezTo>
                    <a:cubicBezTo>
                      <a:pt x="3037" y="19063"/>
                      <a:pt x="2489" y="17765"/>
                      <a:pt x="2048" y="16443"/>
                    </a:cubicBezTo>
                    <a:cubicBezTo>
                      <a:pt x="1834" y="15800"/>
                      <a:pt x="1644" y="15157"/>
                      <a:pt x="1465" y="14538"/>
                    </a:cubicBezTo>
                    <a:cubicBezTo>
                      <a:pt x="1382" y="14217"/>
                      <a:pt x="1298" y="13907"/>
                      <a:pt x="1227" y="13598"/>
                    </a:cubicBezTo>
                    <a:cubicBezTo>
                      <a:pt x="1144" y="13288"/>
                      <a:pt x="1072" y="12978"/>
                      <a:pt x="1001" y="12669"/>
                    </a:cubicBezTo>
                    <a:cubicBezTo>
                      <a:pt x="727" y="11454"/>
                      <a:pt x="560" y="10276"/>
                      <a:pt x="405" y="9180"/>
                    </a:cubicBezTo>
                    <a:cubicBezTo>
                      <a:pt x="251" y="8085"/>
                      <a:pt x="191" y="7049"/>
                      <a:pt x="155" y="6109"/>
                    </a:cubicBezTo>
                    <a:cubicBezTo>
                      <a:pt x="84" y="4608"/>
                      <a:pt x="108" y="3120"/>
                      <a:pt x="215" y="1632"/>
                    </a:cubicBezTo>
                    <a:cubicBezTo>
                      <a:pt x="239" y="1108"/>
                      <a:pt x="298" y="703"/>
                      <a:pt x="322" y="417"/>
                    </a:cubicBezTo>
                    <a:cubicBezTo>
                      <a:pt x="334" y="286"/>
                      <a:pt x="334" y="179"/>
                      <a:pt x="346" y="108"/>
                    </a:cubicBezTo>
                    <a:cubicBezTo>
                      <a:pt x="358" y="36"/>
                      <a:pt x="346" y="1"/>
                      <a:pt x="3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2342;p70">
                <a:extLst>
                  <a:ext uri="{FF2B5EF4-FFF2-40B4-BE49-F238E27FC236}">
                    <a16:creationId xmlns:a16="http://schemas.microsoft.com/office/drawing/2014/main" id="{6E16E56B-FD0B-47A6-83DE-4B32A1EF5B21}"/>
                  </a:ext>
                </a:extLst>
              </p:cNvPr>
              <p:cNvSpPr/>
              <p:nvPr/>
            </p:nvSpPr>
            <p:spPr>
              <a:xfrm>
                <a:off x="5490092" y="1609668"/>
                <a:ext cx="260967" cy="1364801"/>
              </a:xfrm>
              <a:custGeom>
                <a:avLst/>
                <a:gdLst/>
                <a:ahLst/>
                <a:cxnLst/>
                <a:rect l="l" t="t" r="r" b="b"/>
                <a:pathLst>
                  <a:path w="6097" h="31886" extrusionOk="0">
                    <a:moveTo>
                      <a:pt x="6097" y="1"/>
                    </a:moveTo>
                    <a:cubicBezTo>
                      <a:pt x="6097" y="1"/>
                      <a:pt x="6073" y="25"/>
                      <a:pt x="6037" y="72"/>
                    </a:cubicBezTo>
                    <a:lnTo>
                      <a:pt x="5870" y="275"/>
                    </a:lnTo>
                    <a:cubicBezTo>
                      <a:pt x="5727" y="453"/>
                      <a:pt x="5501" y="703"/>
                      <a:pt x="5239" y="1060"/>
                    </a:cubicBezTo>
                    <a:cubicBezTo>
                      <a:pt x="4501" y="2037"/>
                      <a:pt x="3822" y="3073"/>
                      <a:pt x="3227" y="4156"/>
                    </a:cubicBezTo>
                    <a:cubicBezTo>
                      <a:pt x="2846" y="4835"/>
                      <a:pt x="2477" y="5609"/>
                      <a:pt x="2108" y="6442"/>
                    </a:cubicBezTo>
                    <a:cubicBezTo>
                      <a:pt x="1727" y="7347"/>
                      <a:pt x="1394" y="8264"/>
                      <a:pt x="1108" y="9204"/>
                    </a:cubicBezTo>
                    <a:cubicBezTo>
                      <a:pt x="798" y="10240"/>
                      <a:pt x="548" y="11288"/>
                      <a:pt x="370" y="12359"/>
                    </a:cubicBezTo>
                    <a:cubicBezTo>
                      <a:pt x="179" y="13502"/>
                      <a:pt x="60" y="14657"/>
                      <a:pt x="24" y="15812"/>
                    </a:cubicBezTo>
                    <a:cubicBezTo>
                      <a:pt x="1" y="16979"/>
                      <a:pt x="36" y="18134"/>
                      <a:pt x="155" y="19289"/>
                    </a:cubicBezTo>
                    <a:cubicBezTo>
                      <a:pt x="274" y="20372"/>
                      <a:pt x="465" y="21432"/>
                      <a:pt x="715" y="22492"/>
                    </a:cubicBezTo>
                    <a:cubicBezTo>
                      <a:pt x="1429" y="25468"/>
                      <a:pt x="2715" y="28290"/>
                      <a:pt x="4465" y="30802"/>
                    </a:cubicBezTo>
                    <a:cubicBezTo>
                      <a:pt x="4715" y="31159"/>
                      <a:pt x="4930" y="31421"/>
                      <a:pt x="5061" y="31612"/>
                    </a:cubicBezTo>
                    <a:lnTo>
                      <a:pt x="5227" y="31814"/>
                    </a:lnTo>
                    <a:cubicBezTo>
                      <a:pt x="5239" y="31838"/>
                      <a:pt x="5263" y="31862"/>
                      <a:pt x="5287" y="31886"/>
                    </a:cubicBezTo>
                    <a:cubicBezTo>
                      <a:pt x="5275" y="31862"/>
                      <a:pt x="5251" y="31838"/>
                      <a:pt x="5239" y="31814"/>
                    </a:cubicBezTo>
                    <a:lnTo>
                      <a:pt x="5085" y="31588"/>
                    </a:lnTo>
                    <a:cubicBezTo>
                      <a:pt x="4954" y="31398"/>
                      <a:pt x="4739" y="31136"/>
                      <a:pt x="4513" y="30766"/>
                    </a:cubicBezTo>
                    <a:cubicBezTo>
                      <a:pt x="3811" y="29754"/>
                      <a:pt x="3191" y="28695"/>
                      <a:pt x="2656" y="27588"/>
                    </a:cubicBezTo>
                    <a:cubicBezTo>
                      <a:pt x="1858" y="25944"/>
                      <a:pt x="1239" y="24230"/>
                      <a:pt x="810" y="22456"/>
                    </a:cubicBezTo>
                    <a:cubicBezTo>
                      <a:pt x="572" y="21408"/>
                      <a:pt x="382" y="20349"/>
                      <a:pt x="263" y="19277"/>
                    </a:cubicBezTo>
                    <a:cubicBezTo>
                      <a:pt x="155" y="18134"/>
                      <a:pt x="108" y="16979"/>
                      <a:pt x="143" y="15824"/>
                    </a:cubicBezTo>
                    <a:cubicBezTo>
                      <a:pt x="179" y="14669"/>
                      <a:pt x="298" y="13514"/>
                      <a:pt x="489" y="12371"/>
                    </a:cubicBezTo>
                    <a:cubicBezTo>
                      <a:pt x="667" y="11312"/>
                      <a:pt x="905" y="10264"/>
                      <a:pt x="1215" y="9228"/>
                    </a:cubicBezTo>
                    <a:cubicBezTo>
                      <a:pt x="1489" y="8299"/>
                      <a:pt x="1822" y="7383"/>
                      <a:pt x="2203" y="6478"/>
                    </a:cubicBezTo>
                    <a:cubicBezTo>
                      <a:pt x="2560" y="5644"/>
                      <a:pt x="2930" y="4870"/>
                      <a:pt x="3299" y="4192"/>
                    </a:cubicBezTo>
                    <a:cubicBezTo>
                      <a:pt x="3894" y="3108"/>
                      <a:pt x="4549" y="2072"/>
                      <a:pt x="5275" y="1084"/>
                    </a:cubicBezTo>
                    <a:cubicBezTo>
                      <a:pt x="5537" y="727"/>
                      <a:pt x="5751" y="465"/>
                      <a:pt x="5894" y="287"/>
                    </a:cubicBezTo>
                    <a:lnTo>
                      <a:pt x="6049" y="72"/>
                    </a:lnTo>
                    <a:cubicBezTo>
                      <a:pt x="6073" y="60"/>
                      <a:pt x="6085" y="25"/>
                      <a:pt x="6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2343;p70">
                <a:extLst>
                  <a:ext uri="{FF2B5EF4-FFF2-40B4-BE49-F238E27FC236}">
                    <a16:creationId xmlns:a16="http://schemas.microsoft.com/office/drawing/2014/main" id="{EF031A57-4D8A-46A7-970D-CD22F9C428F9}"/>
                  </a:ext>
                </a:extLst>
              </p:cNvPr>
              <p:cNvSpPr/>
              <p:nvPr/>
            </p:nvSpPr>
            <p:spPr>
              <a:xfrm>
                <a:off x="6153616" y="3211423"/>
                <a:ext cx="1809690" cy="651625"/>
              </a:xfrm>
              <a:custGeom>
                <a:avLst/>
                <a:gdLst/>
                <a:ahLst/>
                <a:cxnLst/>
                <a:rect l="l" t="t" r="r" b="b"/>
                <a:pathLst>
                  <a:path w="42280" h="15224" extrusionOk="0">
                    <a:moveTo>
                      <a:pt x="42280" y="0"/>
                    </a:moveTo>
                    <a:lnTo>
                      <a:pt x="42196" y="83"/>
                    </a:lnTo>
                    <a:lnTo>
                      <a:pt x="41970" y="357"/>
                    </a:lnTo>
                    <a:cubicBezTo>
                      <a:pt x="41756" y="595"/>
                      <a:pt x="41458" y="953"/>
                      <a:pt x="41053" y="1393"/>
                    </a:cubicBezTo>
                    <a:cubicBezTo>
                      <a:pt x="40267" y="2274"/>
                      <a:pt x="39101" y="3572"/>
                      <a:pt x="37565" y="5048"/>
                    </a:cubicBezTo>
                    <a:cubicBezTo>
                      <a:pt x="36791" y="5786"/>
                      <a:pt x="35922" y="6572"/>
                      <a:pt x="34945" y="7358"/>
                    </a:cubicBezTo>
                    <a:cubicBezTo>
                      <a:pt x="33921" y="8203"/>
                      <a:pt x="32838" y="9001"/>
                      <a:pt x="31719" y="9727"/>
                    </a:cubicBezTo>
                    <a:cubicBezTo>
                      <a:pt x="30481" y="10525"/>
                      <a:pt x="29183" y="11240"/>
                      <a:pt x="27849" y="11847"/>
                    </a:cubicBezTo>
                    <a:cubicBezTo>
                      <a:pt x="26397" y="12502"/>
                      <a:pt x="24908" y="13037"/>
                      <a:pt x="23372" y="13442"/>
                    </a:cubicBezTo>
                    <a:cubicBezTo>
                      <a:pt x="21848" y="13859"/>
                      <a:pt x="20289" y="14192"/>
                      <a:pt x="18729" y="14442"/>
                    </a:cubicBezTo>
                    <a:cubicBezTo>
                      <a:pt x="17217" y="14692"/>
                      <a:pt x="15741" y="14859"/>
                      <a:pt x="14336" y="14966"/>
                    </a:cubicBezTo>
                    <a:cubicBezTo>
                      <a:pt x="12985" y="15076"/>
                      <a:pt x="11633" y="15129"/>
                      <a:pt x="10284" y="15129"/>
                    </a:cubicBezTo>
                    <a:cubicBezTo>
                      <a:pt x="9137" y="15129"/>
                      <a:pt x="7990" y="15090"/>
                      <a:pt x="6847" y="15014"/>
                    </a:cubicBezTo>
                    <a:cubicBezTo>
                      <a:pt x="4715" y="14871"/>
                      <a:pt x="3001" y="14633"/>
                      <a:pt x="1822" y="14430"/>
                    </a:cubicBezTo>
                    <a:cubicBezTo>
                      <a:pt x="1227" y="14347"/>
                      <a:pt x="774" y="14252"/>
                      <a:pt x="465" y="14204"/>
                    </a:cubicBezTo>
                    <a:lnTo>
                      <a:pt x="108" y="14133"/>
                    </a:lnTo>
                    <a:lnTo>
                      <a:pt x="1" y="14121"/>
                    </a:lnTo>
                    <a:lnTo>
                      <a:pt x="120" y="14145"/>
                    </a:lnTo>
                    <a:lnTo>
                      <a:pt x="465" y="14216"/>
                    </a:lnTo>
                    <a:cubicBezTo>
                      <a:pt x="774" y="14288"/>
                      <a:pt x="1227" y="14383"/>
                      <a:pt x="1822" y="14478"/>
                    </a:cubicBezTo>
                    <a:cubicBezTo>
                      <a:pt x="3477" y="14776"/>
                      <a:pt x="5156" y="14978"/>
                      <a:pt x="6847" y="15097"/>
                    </a:cubicBezTo>
                    <a:cubicBezTo>
                      <a:pt x="8036" y="15182"/>
                      <a:pt x="9226" y="15224"/>
                      <a:pt x="10416" y="15224"/>
                    </a:cubicBezTo>
                    <a:cubicBezTo>
                      <a:pt x="11726" y="15224"/>
                      <a:pt x="13037" y="15173"/>
                      <a:pt x="14348" y="15073"/>
                    </a:cubicBezTo>
                    <a:cubicBezTo>
                      <a:pt x="15752" y="14966"/>
                      <a:pt x="17241" y="14811"/>
                      <a:pt x="18753" y="14549"/>
                    </a:cubicBezTo>
                    <a:cubicBezTo>
                      <a:pt x="20324" y="14299"/>
                      <a:pt x="21872" y="13966"/>
                      <a:pt x="23408" y="13549"/>
                    </a:cubicBezTo>
                    <a:cubicBezTo>
                      <a:pt x="26385" y="12764"/>
                      <a:pt x="29207" y="11501"/>
                      <a:pt x="31778" y="9823"/>
                    </a:cubicBezTo>
                    <a:cubicBezTo>
                      <a:pt x="32909" y="9085"/>
                      <a:pt x="33981" y="8287"/>
                      <a:pt x="35017" y="7430"/>
                    </a:cubicBezTo>
                    <a:cubicBezTo>
                      <a:pt x="35993" y="6656"/>
                      <a:pt x="36850" y="5846"/>
                      <a:pt x="37624" y="5108"/>
                    </a:cubicBezTo>
                    <a:cubicBezTo>
                      <a:pt x="39172" y="3620"/>
                      <a:pt x="40315" y="2322"/>
                      <a:pt x="41101" y="1417"/>
                    </a:cubicBezTo>
                    <a:cubicBezTo>
                      <a:pt x="41494" y="976"/>
                      <a:pt x="41791" y="619"/>
                      <a:pt x="41994" y="369"/>
                    </a:cubicBezTo>
                    <a:lnTo>
                      <a:pt x="42208" y="95"/>
                    </a:lnTo>
                    <a:lnTo>
                      <a:pt x="4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2344;p70">
                <a:extLst>
                  <a:ext uri="{FF2B5EF4-FFF2-40B4-BE49-F238E27FC236}">
                    <a16:creationId xmlns:a16="http://schemas.microsoft.com/office/drawing/2014/main" id="{2265B725-B298-42E4-AB54-1BA401690944}"/>
                  </a:ext>
                </a:extLst>
              </p:cNvPr>
              <p:cNvSpPr/>
              <p:nvPr/>
            </p:nvSpPr>
            <p:spPr>
              <a:xfrm>
                <a:off x="6677005" y="3379080"/>
                <a:ext cx="820010" cy="278345"/>
              </a:xfrm>
              <a:custGeom>
                <a:avLst/>
                <a:gdLst/>
                <a:ahLst/>
                <a:cxnLst/>
                <a:rect l="l" t="t" r="r" b="b"/>
                <a:pathLst>
                  <a:path w="19158" h="6503" extrusionOk="0">
                    <a:moveTo>
                      <a:pt x="19157" y="0"/>
                    </a:moveTo>
                    <a:lnTo>
                      <a:pt x="19110" y="36"/>
                    </a:lnTo>
                    <a:lnTo>
                      <a:pt x="18979" y="119"/>
                    </a:lnTo>
                    <a:lnTo>
                      <a:pt x="18503" y="476"/>
                    </a:lnTo>
                    <a:lnTo>
                      <a:pt x="18157" y="738"/>
                    </a:lnTo>
                    <a:cubicBezTo>
                      <a:pt x="18026" y="834"/>
                      <a:pt x="17883" y="929"/>
                      <a:pt x="17729" y="1036"/>
                    </a:cubicBezTo>
                    <a:cubicBezTo>
                      <a:pt x="17431" y="1250"/>
                      <a:pt x="17086" y="1500"/>
                      <a:pt x="16693" y="1739"/>
                    </a:cubicBezTo>
                    <a:lnTo>
                      <a:pt x="16074" y="2131"/>
                    </a:lnTo>
                    <a:cubicBezTo>
                      <a:pt x="15847" y="2262"/>
                      <a:pt x="15633" y="2381"/>
                      <a:pt x="15383" y="2524"/>
                    </a:cubicBezTo>
                    <a:cubicBezTo>
                      <a:pt x="14919" y="2810"/>
                      <a:pt x="14395" y="3072"/>
                      <a:pt x="13835" y="3346"/>
                    </a:cubicBezTo>
                    <a:cubicBezTo>
                      <a:pt x="11442" y="4536"/>
                      <a:pt x="8894" y="5394"/>
                      <a:pt x="6263" y="5906"/>
                    </a:cubicBezTo>
                    <a:cubicBezTo>
                      <a:pt x="5656" y="6013"/>
                      <a:pt x="5084" y="6132"/>
                      <a:pt x="4537" y="6180"/>
                    </a:cubicBezTo>
                    <a:cubicBezTo>
                      <a:pt x="4275" y="6215"/>
                      <a:pt x="4013" y="6263"/>
                      <a:pt x="3751" y="6287"/>
                    </a:cubicBezTo>
                    <a:lnTo>
                      <a:pt x="3024" y="6346"/>
                    </a:lnTo>
                    <a:cubicBezTo>
                      <a:pt x="2560" y="6394"/>
                      <a:pt x="2143" y="6406"/>
                      <a:pt x="1774" y="6430"/>
                    </a:cubicBezTo>
                    <a:cubicBezTo>
                      <a:pt x="1584" y="6430"/>
                      <a:pt x="1417" y="6441"/>
                      <a:pt x="1262" y="6453"/>
                    </a:cubicBezTo>
                    <a:lnTo>
                      <a:pt x="60" y="6453"/>
                    </a:lnTo>
                    <a:lnTo>
                      <a:pt x="0" y="6465"/>
                    </a:lnTo>
                    <a:cubicBezTo>
                      <a:pt x="422" y="6490"/>
                      <a:pt x="842" y="6502"/>
                      <a:pt x="1261" y="6502"/>
                    </a:cubicBezTo>
                    <a:cubicBezTo>
                      <a:pt x="1848" y="6502"/>
                      <a:pt x="2434" y="6478"/>
                      <a:pt x="3024" y="6430"/>
                    </a:cubicBezTo>
                    <a:lnTo>
                      <a:pt x="3751" y="6370"/>
                    </a:lnTo>
                    <a:cubicBezTo>
                      <a:pt x="4013" y="6358"/>
                      <a:pt x="4275" y="6311"/>
                      <a:pt x="4548" y="6275"/>
                    </a:cubicBezTo>
                    <a:cubicBezTo>
                      <a:pt x="5096" y="6227"/>
                      <a:pt x="5668" y="6108"/>
                      <a:pt x="6275" y="6013"/>
                    </a:cubicBezTo>
                    <a:cubicBezTo>
                      <a:pt x="8918" y="5513"/>
                      <a:pt x="11478" y="4656"/>
                      <a:pt x="13871" y="3441"/>
                    </a:cubicBezTo>
                    <a:cubicBezTo>
                      <a:pt x="14419" y="3155"/>
                      <a:pt x="14943" y="2893"/>
                      <a:pt x="15419" y="2608"/>
                    </a:cubicBezTo>
                    <a:cubicBezTo>
                      <a:pt x="15657" y="2465"/>
                      <a:pt x="15895" y="2346"/>
                      <a:pt x="16109" y="2203"/>
                    </a:cubicBezTo>
                    <a:lnTo>
                      <a:pt x="16729" y="1810"/>
                    </a:lnTo>
                    <a:cubicBezTo>
                      <a:pt x="17574" y="1262"/>
                      <a:pt x="18383" y="655"/>
                      <a:pt x="19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2345;p70">
                <a:extLst>
                  <a:ext uri="{FF2B5EF4-FFF2-40B4-BE49-F238E27FC236}">
                    <a16:creationId xmlns:a16="http://schemas.microsoft.com/office/drawing/2014/main" id="{B6A0412C-6B09-473B-A85E-2015C699F6B0}"/>
                  </a:ext>
                </a:extLst>
              </p:cNvPr>
              <p:cNvSpPr/>
              <p:nvPr/>
            </p:nvSpPr>
            <p:spPr>
              <a:xfrm>
                <a:off x="6999565" y="2968305"/>
                <a:ext cx="664594" cy="436800"/>
              </a:xfrm>
              <a:custGeom>
                <a:avLst/>
                <a:gdLst/>
                <a:ahLst/>
                <a:cxnLst/>
                <a:rect l="l" t="t" r="r" b="b"/>
                <a:pathLst>
                  <a:path w="15527" h="10205" extrusionOk="0">
                    <a:moveTo>
                      <a:pt x="15527" y="1"/>
                    </a:moveTo>
                    <a:lnTo>
                      <a:pt x="15527" y="1"/>
                    </a:lnTo>
                    <a:cubicBezTo>
                      <a:pt x="15491" y="48"/>
                      <a:pt x="15443" y="96"/>
                      <a:pt x="15408" y="156"/>
                    </a:cubicBezTo>
                    <a:lnTo>
                      <a:pt x="15086" y="596"/>
                    </a:lnTo>
                    <a:lnTo>
                      <a:pt x="14860" y="929"/>
                    </a:lnTo>
                    <a:cubicBezTo>
                      <a:pt x="14765" y="1037"/>
                      <a:pt x="14669" y="1168"/>
                      <a:pt x="14562" y="1299"/>
                    </a:cubicBezTo>
                    <a:cubicBezTo>
                      <a:pt x="14336" y="1572"/>
                      <a:pt x="14122" y="1882"/>
                      <a:pt x="13824" y="2203"/>
                    </a:cubicBezTo>
                    <a:lnTo>
                      <a:pt x="13384" y="2715"/>
                    </a:lnTo>
                    <a:cubicBezTo>
                      <a:pt x="13229" y="2894"/>
                      <a:pt x="13050" y="3061"/>
                      <a:pt x="12872" y="3251"/>
                    </a:cubicBezTo>
                    <a:cubicBezTo>
                      <a:pt x="12538" y="3620"/>
                      <a:pt x="12133" y="3989"/>
                      <a:pt x="11717" y="4382"/>
                    </a:cubicBezTo>
                    <a:cubicBezTo>
                      <a:pt x="9883" y="6049"/>
                      <a:pt x="7799" y="7418"/>
                      <a:pt x="5537" y="8442"/>
                    </a:cubicBezTo>
                    <a:cubicBezTo>
                      <a:pt x="5013" y="8657"/>
                      <a:pt x="4513" y="8883"/>
                      <a:pt x="4037" y="9061"/>
                    </a:cubicBezTo>
                    <a:cubicBezTo>
                      <a:pt x="3799" y="9145"/>
                      <a:pt x="3573" y="9240"/>
                      <a:pt x="3347" y="9311"/>
                    </a:cubicBezTo>
                    <a:lnTo>
                      <a:pt x="2704" y="9514"/>
                    </a:lnTo>
                    <a:cubicBezTo>
                      <a:pt x="2299" y="9657"/>
                      <a:pt x="1918" y="9728"/>
                      <a:pt x="1584" y="9823"/>
                    </a:cubicBezTo>
                    <a:cubicBezTo>
                      <a:pt x="1418" y="9871"/>
                      <a:pt x="1263" y="9919"/>
                      <a:pt x="1120" y="9954"/>
                    </a:cubicBezTo>
                    <a:lnTo>
                      <a:pt x="727" y="10038"/>
                    </a:lnTo>
                    <a:lnTo>
                      <a:pt x="179" y="10145"/>
                    </a:lnTo>
                    <a:cubicBezTo>
                      <a:pt x="120" y="10157"/>
                      <a:pt x="60" y="10181"/>
                      <a:pt x="1" y="10204"/>
                    </a:cubicBezTo>
                    <a:cubicBezTo>
                      <a:pt x="1" y="10204"/>
                      <a:pt x="60" y="10204"/>
                      <a:pt x="191" y="10181"/>
                    </a:cubicBezTo>
                    <a:lnTo>
                      <a:pt x="739" y="10073"/>
                    </a:lnTo>
                    <a:lnTo>
                      <a:pt x="1132" y="10002"/>
                    </a:lnTo>
                    <a:cubicBezTo>
                      <a:pt x="1275" y="9978"/>
                      <a:pt x="1430" y="9931"/>
                      <a:pt x="1608" y="9895"/>
                    </a:cubicBezTo>
                    <a:cubicBezTo>
                      <a:pt x="1930" y="9812"/>
                      <a:pt x="2323" y="9728"/>
                      <a:pt x="2727" y="9597"/>
                    </a:cubicBezTo>
                    <a:lnTo>
                      <a:pt x="3382" y="9395"/>
                    </a:lnTo>
                    <a:cubicBezTo>
                      <a:pt x="3608" y="9323"/>
                      <a:pt x="3835" y="9228"/>
                      <a:pt x="4073" y="9145"/>
                    </a:cubicBezTo>
                    <a:cubicBezTo>
                      <a:pt x="4561" y="8978"/>
                      <a:pt x="5061" y="8764"/>
                      <a:pt x="5585" y="8538"/>
                    </a:cubicBezTo>
                    <a:cubicBezTo>
                      <a:pt x="7859" y="7526"/>
                      <a:pt x="9955" y="6144"/>
                      <a:pt x="11788" y="4466"/>
                    </a:cubicBezTo>
                    <a:cubicBezTo>
                      <a:pt x="12205" y="4061"/>
                      <a:pt x="12610" y="3692"/>
                      <a:pt x="12955" y="3323"/>
                    </a:cubicBezTo>
                    <a:cubicBezTo>
                      <a:pt x="13122" y="3132"/>
                      <a:pt x="13300" y="2954"/>
                      <a:pt x="13455" y="2775"/>
                    </a:cubicBezTo>
                    <a:lnTo>
                      <a:pt x="13895" y="2263"/>
                    </a:lnTo>
                    <a:cubicBezTo>
                      <a:pt x="14181" y="1942"/>
                      <a:pt x="14407" y="1620"/>
                      <a:pt x="14622" y="1346"/>
                    </a:cubicBezTo>
                    <a:cubicBezTo>
                      <a:pt x="14729" y="1203"/>
                      <a:pt x="14824" y="1084"/>
                      <a:pt x="14908" y="965"/>
                    </a:cubicBezTo>
                    <a:lnTo>
                      <a:pt x="15134" y="620"/>
                    </a:lnTo>
                    <a:lnTo>
                      <a:pt x="15431" y="167"/>
                    </a:lnTo>
                    <a:cubicBezTo>
                      <a:pt x="15467" y="120"/>
                      <a:pt x="15503" y="60"/>
                      <a:pt x="155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2346;p70">
                <a:extLst>
                  <a:ext uri="{FF2B5EF4-FFF2-40B4-BE49-F238E27FC236}">
                    <a16:creationId xmlns:a16="http://schemas.microsoft.com/office/drawing/2014/main" id="{3528060B-5EF7-4FA4-A8B4-8C356AD92B88}"/>
                  </a:ext>
                </a:extLst>
              </p:cNvPr>
              <p:cNvSpPr/>
              <p:nvPr/>
            </p:nvSpPr>
            <p:spPr>
              <a:xfrm>
                <a:off x="6634717" y="3747524"/>
                <a:ext cx="1112009" cy="346229"/>
              </a:xfrm>
              <a:custGeom>
                <a:avLst/>
                <a:gdLst/>
                <a:ahLst/>
                <a:cxnLst/>
                <a:rect l="l" t="t" r="r" b="b"/>
                <a:pathLst>
                  <a:path w="25980" h="8089" extrusionOk="0">
                    <a:moveTo>
                      <a:pt x="25979" y="0"/>
                    </a:moveTo>
                    <a:lnTo>
                      <a:pt x="25979" y="0"/>
                    </a:lnTo>
                    <a:cubicBezTo>
                      <a:pt x="25979" y="0"/>
                      <a:pt x="25956" y="0"/>
                      <a:pt x="25920" y="48"/>
                    </a:cubicBezTo>
                    <a:cubicBezTo>
                      <a:pt x="25956" y="24"/>
                      <a:pt x="25979" y="0"/>
                      <a:pt x="25979" y="0"/>
                    </a:cubicBezTo>
                    <a:close/>
                    <a:moveTo>
                      <a:pt x="0" y="7918"/>
                    </a:moveTo>
                    <a:lnTo>
                      <a:pt x="0" y="7918"/>
                    </a:lnTo>
                    <a:cubicBezTo>
                      <a:pt x="24" y="7930"/>
                      <a:pt x="48" y="7930"/>
                      <a:pt x="71" y="7930"/>
                    </a:cubicBezTo>
                    <a:lnTo>
                      <a:pt x="0" y="7918"/>
                    </a:lnTo>
                    <a:close/>
                    <a:moveTo>
                      <a:pt x="25920" y="48"/>
                    </a:moveTo>
                    <a:lnTo>
                      <a:pt x="25753" y="167"/>
                    </a:lnTo>
                    <a:lnTo>
                      <a:pt x="25098" y="655"/>
                    </a:lnTo>
                    <a:lnTo>
                      <a:pt x="24634" y="1012"/>
                    </a:lnTo>
                    <a:cubicBezTo>
                      <a:pt x="24455" y="1132"/>
                      <a:pt x="24265" y="1262"/>
                      <a:pt x="24063" y="1405"/>
                    </a:cubicBezTo>
                    <a:cubicBezTo>
                      <a:pt x="23646" y="1679"/>
                      <a:pt x="23193" y="2024"/>
                      <a:pt x="22646" y="2334"/>
                    </a:cubicBezTo>
                    <a:lnTo>
                      <a:pt x="21812" y="2858"/>
                    </a:lnTo>
                    <a:cubicBezTo>
                      <a:pt x="21515" y="3036"/>
                      <a:pt x="21205" y="3203"/>
                      <a:pt x="20872" y="3382"/>
                    </a:cubicBezTo>
                    <a:cubicBezTo>
                      <a:pt x="20241" y="3763"/>
                      <a:pt x="19526" y="4096"/>
                      <a:pt x="18788" y="4465"/>
                    </a:cubicBezTo>
                    <a:cubicBezTo>
                      <a:pt x="15514" y="6013"/>
                      <a:pt x="12049" y="7085"/>
                      <a:pt x="8477" y="7620"/>
                    </a:cubicBezTo>
                    <a:cubicBezTo>
                      <a:pt x="7656" y="7728"/>
                      <a:pt x="6870" y="7835"/>
                      <a:pt x="6132" y="7894"/>
                    </a:cubicBezTo>
                    <a:cubicBezTo>
                      <a:pt x="5763" y="7918"/>
                      <a:pt x="5405" y="7954"/>
                      <a:pt x="5060" y="7978"/>
                    </a:cubicBezTo>
                    <a:lnTo>
                      <a:pt x="4084" y="8013"/>
                    </a:lnTo>
                    <a:cubicBezTo>
                      <a:pt x="3874" y="8025"/>
                      <a:pt x="3670" y="8029"/>
                      <a:pt x="3473" y="8029"/>
                    </a:cubicBezTo>
                    <a:cubicBezTo>
                      <a:pt x="3080" y="8029"/>
                      <a:pt x="2715" y="8013"/>
                      <a:pt x="2381" y="8013"/>
                    </a:cubicBezTo>
                    <a:lnTo>
                      <a:pt x="1691" y="8013"/>
                    </a:lnTo>
                    <a:lnTo>
                      <a:pt x="1107" y="7978"/>
                    </a:lnTo>
                    <a:lnTo>
                      <a:pt x="298" y="7930"/>
                    </a:lnTo>
                    <a:lnTo>
                      <a:pt x="71" y="7930"/>
                    </a:lnTo>
                    <a:lnTo>
                      <a:pt x="298" y="7954"/>
                    </a:lnTo>
                    <a:lnTo>
                      <a:pt x="1107" y="8013"/>
                    </a:lnTo>
                    <a:lnTo>
                      <a:pt x="1691" y="8061"/>
                    </a:lnTo>
                    <a:cubicBezTo>
                      <a:pt x="1905" y="8061"/>
                      <a:pt x="2131" y="8073"/>
                      <a:pt x="2381" y="8073"/>
                    </a:cubicBezTo>
                    <a:cubicBezTo>
                      <a:pt x="2715" y="8073"/>
                      <a:pt x="3080" y="8089"/>
                      <a:pt x="3473" y="8089"/>
                    </a:cubicBezTo>
                    <a:cubicBezTo>
                      <a:pt x="3670" y="8089"/>
                      <a:pt x="3874" y="8085"/>
                      <a:pt x="4084" y="8073"/>
                    </a:cubicBezTo>
                    <a:lnTo>
                      <a:pt x="5072" y="8049"/>
                    </a:lnTo>
                    <a:cubicBezTo>
                      <a:pt x="5417" y="8037"/>
                      <a:pt x="5775" y="8001"/>
                      <a:pt x="6144" y="7966"/>
                    </a:cubicBezTo>
                    <a:cubicBezTo>
                      <a:pt x="6882" y="7930"/>
                      <a:pt x="7668" y="7811"/>
                      <a:pt x="8489" y="7704"/>
                    </a:cubicBezTo>
                    <a:cubicBezTo>
                      <a:pt x="12073" y="7192"/>
                      <a:pt x="15561" y="6120"/>
                      <a:pt x="18824" y="4560"/>
                    </a:cubicBezTo>
                    <a:cubicBezTo>
                      <a:pt x="19574" y="4191"/>
                      <a:pt x="20288" y="3846"/>
                      <a:pt x="20919" y="3465"/>
                    </a:cubicBezTo>
                    <a:cubicBezTo>
                      <a:pt x="21241" y="3287"/>
                      <a:pt x="21562" y="3120"/>
                      <a:pt x="21860" y="2941"/>
                    </a:cubicBezTo>
                    <a:lnTo>
                      <a:pt x="22693" y="2405"/>
                    </a:lnTo>
                    <a:cubicBezTo>
                      <a:pt x="23229" y="2084"/>
                      <a:pt x="23682" y="1751"/>
                      <a:pt x="24098" y="1453"/>
                    </a:cubicBezTo>
                    <a:cubicBezTo>
                      <a:pt x="24301" y="1310"/>
                      <a:pt x="24491" y="1179"/>
                      <a:pt x="24670" y="1048"/>
                    </a:cubicBezTo>
                    <a:lnTo>
                      <a:pt x="25122" y="691"/>
                    </a:lnTo>
                    <a:lnTo>
                      <a:pt x="25765" y="179"/>
                    </a:lnTo>
                    <a:lnTo>
                      <a:pt x="25920" y="4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2347;p70">
                <a:extLst>
                  <a:ext uri="{FF2B5EF4-FFF2-40B4-BE49-F238E27FC236}">
                    <a16:creationId xmlns:a16="http://schemas.microsoft.com/office/drawing/2014/main" id="{3681C6B0-9D95-4E74-BDD8-61E909E2CF5D}"/>
                  </a:ext>
                </a:extLst>
              </p:cNvPr>
              <p:cNvSpPr/>
              <p:nvPr/>
            </p:nvSpPr>
            <p:spPr>
              <a:xfrm>
                <a:off x="7992840" y="1709526"/>
                <a:ext cx="401102" cy="153533"/>
              </a:xfrm>
              <a:custGeom>
                <a:avLst/>
                <a:gdLst/>
                <a:ahLst/>
                <a:cxnLst/>
                <a:rect l="l" t="t" r="r" b="b"/>
                <a:pathLst>
                  <a:path w="9371" h="3587" extrusionOk="0">
                    <a:moveTo>
                      <a:pt x="9356" y="1"/>
                    </a:moveTo>
                    <a:cubicBezTo>
                      <a:pt x="9272" y="1"/>
                      <a:pt x="7200" y="766"/>
                      <a:pt x="4656" y="1740"/>
                    </a:cubicBezTo>
                    <a:cubicBezTo>
                      <a:pt x="2072" y="2728"/>
                      <a:pt x="0" y="3561"/>
                      <a:pt x="12" y="3585"/>
                    </a:cubicBezTo>
                    <a:cubicBezTo>
                      <a:pt x="12" y="3586"/>
                      <a:pt x="14" y="3586"/>
                      <a:pt x="16" y="3586"/>
                    </a:cubicBezTo>
                    <a:cubicBezTo>
                      <a:pt x="117" y="3586"/>
                      <a:pt x="2188" y="2813"/>
                      <a:pt x="4703" y="1847"/>
                    </a:cubicBezTo>
                    <a:cubicBezTo>
                      <a:pt x="7287" y="859"/>
                      <a:pt x="9370" y="25"/>
                      <a:pt x="9358" y="1"/>
                    </a:cubicBezTo>
                    <a:cubicBezTo>
                      <a:pt x="9358" y="1"/>
                      <a:pt x="9357" y="1"/>
                      <a:pt x="9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2348;p70">
                <a:extLst>
                  <a:ext uri="{FF2B5EF4-FFF2-40B4-BE49-F238E27FC236}">
                    <a16:creationId xmlns:a16="http://schemas.microsoft.com/office/drawing/2014/main" id="{CA234F3F-07AC-4727-9F31-BF66FD381964}"/>
                  </a:ext>
                </a:extLst>
              </p:cNvPr>
              <p:cNvSpPr/>
              <p:nvPr/>
            </p:nvSpPr>
            <p:spPr>
              <a:xfrm>
                <a:off x="7624353" y="1571445"/>
                <a:ext cx="651368" cy="705856"/>
              </a:xfrm>
              <a:custGeom>
                <a:avLst/>
                <a:gdLst/>
                <a:ahLst/>
                <a:cxnLst/>
                <a:rect l="l" t="t" r="r" b="b"/>
                <a:pathLst>
                  <a:path w="15218" h="16491" extrusionOk="0">
                    <a:moveTo>
                      <a:pt x="1" y="1"/>
                    </a:moveTo>
                    <a:cubicBezTo>
                      <a:pt x="1" y="1"/>
                      <a:pt x="13" y="13"/>
                      <a:pt x="37" y="60"/>
                    </a:cubicBezTo>
                    <a:lnTo>
                      <a:pt x="180" y="215"/>
                    </a:lnTo>
                    <a:cubicBezTo>
                      <a:pt x="209" y="247"/>
                      <a:pt x="242" y="281"/>
                      <a:pt x="279" y="317"/>
                    </a:cubicBezTo>
                    <a:lnTo>
                      <a:pt x="279" y="317"/>
                    </a:lnTo>
                    <a:cubicBezTo>
                      <a:pt x="242" y="276"/>
                      <a:pt x="209" y="238"/>
                      <a:pt x="180" y="203"/>
                    </a:cubicBezTo>
                    <a:lnTo>
                      <a:pt x="37" y="48"/>
                    </a:lnTo>
                    <a:cubicBezTo>
                      <a:pt x="13" y="13"/>
                      <a:pt x="1" y="1"/>
                      <a:pt x="1" y="1"/>
                    </a:cubicBezTo>
                    <a:close/>
                    <a:moveTo>
                      <a:pt x="279" y="317"/>
                    </a:moveTo>
                    <a:lnTo>
                      <a:pt x="279" y="317"/>
                    </a:lnTo>
                    <a:cubicBezTo>
                      <a:pt x="394" y="444"/>
                      <a:pt x="544" y="603"/>
                      <a:pt x="715" y="810"/>
                    </a:cubicBezTo>
                    <a:cubicBezTo>
                      <a:pt x="1346" y="1549"/>
                      <a:pt x="1930" y="2346"/>
                      <a:pt x="2430" y="3192"/>
                    </a:cubicBezTo>
                    <a:cubicBezTo>
                      <a:pt x="3168" y="4442"/>
                      <a:pt x="3763" y="5763"/>
                      <a:pt x="4228" y="7145"/>
                    </a:cubicBezTo>
                    <a:cubicBezTo>
                      <a:pt x="4787" y="8835"/>
                      <a:pt x="5180" y="10585"/>
                      <a:pt x="5383" y="12348"/>
                    </a:cubicBezTo>
                    <a:cubicBezTo>
                      <a:pt x="5549" y="13705"/>
                      <a:pt x="5597" y="15074"/>
                      <a:pt x="5549" y="16431"/>
                    </a:cubicBezTo>
                    <a:lnTo>
                      <a:pt x="5549" y="16491"/>
                    </a:lnTo>
                    <a:lnTo>
                      <a:pt x="5609" y="16491"/>
                    </a:lnTo>
                    <a:lnTo>
                      <a:pt x="12538" y="16467"/>
                    </a:lnTo>
                    <a:lnTo>
                      <a:pt x="14550" y="16443"/>
                    </a:lnTo>
                    <a:lnTo>
                      <a:pt x="15086" y="16443"/>
                    </a:lnTo>
                    <a:lnTo>
                      <a:pt x="15217" y="16431"/>
                    </a:lnTo>
                    <a:lnTo>
                      <a:pt x="14538" y="16431"/>
                    </a:lnTo>
                    <a:lnTo>
                      <a:pt x="12526" y="16420"/>
                    </a:lnTo>
                    <a:lnTo>
                      <a:pt x="5647" y="16396"/>
                    </a:lnTo>
                    <a:lnTo>
                      <a:pt x="5647" y="16396"/>
                    </a:lnTo>
                    <a:cubicBezTo>
                      <a:pt x="5702" y="15047"/>
                      <a:pt x="5642" y="13709"/>
                      <a:pt x="5490" y="12371"/>
                    </a:cubicBezTo>
                    <a:cubicBezTo>
                      <a:pt x="5275" y="10585"/>
                      <a:pt x="4883" y="8835"/>
                      <a:pt x="4323" y="7145"/>
                    </a:cubicBezTo>
                    <a:cubicBezTo>
                      <a:pt x="3847" y="5752"/>
                      <a:pt x="3239" y="4430"/>
                      <a:pt x="2489" y="3168"/>
                    </a:cubicBezTo>
                    <a:cubicBezTo>
                      <a:pt x="1977" y="2334"/>
                      <a:pt x="1394" y="1537"/>
                      <a:pt x="739" y="799"/>
                    </a:cubicBezTo>
                    <a:cubicBezTo>
                      <a:pt x="564" y="587"/>
                      <a:pt x="403" y="439"/>
                      <a:pt x="279" y="3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2349;p70">
                <a:extLst>
                  <a:ext uri="{FF2B5EF4-FFF2-40B4-BE49-F238E27FC236}">
                    <a16:creationId xmlns:a16="http://schemas.microsoft.com/office/drawing/2014/main" id="{4B82746C-86C7-4495-9FAB-66E5B1A1A731}"/>
                  </a:ext>
                </a:extLst>
              </p:cNvPr>
              <p:cNvSpPr/>
              <p:nvPr/>
            </p:nvSpPr>
            <p:spPr>
              <a:xfrm>
                <a:off x="7664630" y="2430663"/>
                <a:ext cx="365448" cy="57141"/>
              </a:xfrm>
              <a:custGeom>
                <a:avLst/>
                <a:gdLst/>
                <a:ahLst/>
                <a:cxnLst/>
                <a:rect l="l" t="t" r="r" b="b"/>
                <a:pathLst>
                  <a:path w="8538" h="1335" extrusionOk="0">
                    <a:moveTo>
                      <a:pt x="1" y="1"/>
                    </a:moveTo>
                    <a:lnTo>
                      <a:pt x="8537" y="1334"/>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2350;p70">
                <a:extLst>
                  <a:ext uri="{FF2B5EF4-FFF2-40B4-BE49-F238E27FC236}">
                    <a16:creationId xmlns:a16="http://schemas.microsoft.com/office/drawing/2014/main" id="{B90D6557-AD1F-4A77-82E5-32DAA3EA54D5}"/>
                  </a:ext>
                </a:extLst>
              </p:cNvPr>
              <p:cNvSpPr/>
              <p:nvPr/>
            </p:nvSpPr>
            <p:spPr>
              <a:xfrm>
                <a:off x="7407772" y="3018769"/>
                <a:ext cx="232460" cy="222231"/>
              </a:xfrm>
              <a:custGeom>
                <a:avLst/>
                <a:gdLst/>
                <a:ahLst/>
                <a:cxnLst/>
                <a:rect l="l" t="t" r="r" b="b"/>
                <a:pathLst>
                  <a:path w="5431" h="5192" extrusionOk="0">
                    <a:moveTo>
                      <a:pt x="1" y="1"/>
                    </a:moveTo>
                    <a:lnTo>
                      <a:pt x="1" y="1"/>
                    </a:lnTo>
                    <a:cubicBezTo>
                      <a:pt x="48" y="84"/>
                      <a:pt x="108" y="155"/>
                      <a:pt x="179" y="227"/>
                    </a:cubicBezTo>
                    <a:cubicBezTo>
                      <a:pt x="298" y="382"/>
                      <a:pt x="477" y="584"/>
                      <a:pt x="715" y="834"/>
                    </a:cubicBezTo>
                    <a:cubicBezTo>
                      <a:pt x="1168" y="1334"/>
                      <a:pt x="1822" y="2025"/>
                      <a:pt x="2573" y="2739"/>
                    </a:cubicBezTo>
                    <a:cubicBezTo>
                      <a:pt x="3323" y="3465"/>
                      <a:pt x="4037" y="4084"/>
                      <a:pt x="4561" y="4513"/>
                    </a:cubicBezTo>
                    <a:cubicBezTo>
                      <a:pt x="4823" y="4727"/>
                      <a:pt x="5037" y="4906"/>
                      <a:pt x="5192" y="5025"/>
                    </a:cubicBezTo>
                    <a:cubicBezTo>
                      <a:pt x="5263" y="5084"/>
                      <a:pt x="5347" y="5144"/>
                      <a:pt x="5430" y="5192"/>
                    </a:cubicBezTo>
                    <a:cubicBezTo>
                      <a:pt x="5371" y="5120"/>
                      <a:pt x="5287" y="5049"/>
                      <a:pt x="5216" y="4989"/>
                    </a:cubicBezTo>
                    <a:lnTo>
                      <a:pt x="4609" y="4453"/>
                    </a:lnTo>
                    <a:cubicBezTo>
                      <a:pt x="4097" y="3989"/>
                      <a:pt x="3406" y="3370"/>
                      <a:pt x="2656" y="2644"/>
                    </a:cubicBezTo>
                    <a:cubicBezTo>
                      <a:pt x="1906" y="1929"/>
                      <a:pt x="1251" y="1263"/>
                      <a:pt x="775" y="763"/>
                    </a:cubicBezTo>
                    <a:lnTo>
                      <a:pt x="215" y="191"/>
                    </a:lnTo>
                    <a:cubicBezTo>
                      <a:pt x="144" y="120"/>
                      <a:pt x="72" y="48"/>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2351;p70">
                <a:extLst>
                  <a:ext uri="{FF2B5EF4-FFF2-40B4-BE49-F238E27FC236}">
                    <a16:creationId xmlns:a16="http://schemas.microsoft.com/office/drawing/2014/main" id="{92A6398E-DC4B-4A3C-BABE-55D5CDD6E3CE}"/>
                  </a:ext>
                </a:extLst>
              </p:cNvPr>
              <p:cNvSpPr/>
              <p:nvPr/>
            </p:nvSpPr>
            <p:spPr>
              <a:xfrm>
                <a:off x="7488284" y="3357636"/>
                <a:ext cx="250780" cy="398577"/>
              </a:xfrm>
              <a:custGeom>
                <a:avLst/>
                <a:gdLst/>
                <a:ahLst/>
                <a:cxnLst/>
                <a:rect l="l" t="t" r="r" b="b"/>
                <a:pathLst>
                  <a:path w="5859" h="9312" extrusionOk="0">
                    <a:moveTo>
                      <a:pt x="25" y="1"/>
                    </a:moveTo>
                    <a:cubicBezTo>
                      <a:pt x="25" y="1"/>
                      <a:pt x="25" y="1"/>
                      <a:pt x="25" y="1"/>
                    </a:cubicBezTo>
                    <a:cubicBezTo>
                      <a:pt x="1" y="13"/>
                      <a:pt x="1275" y="2109"/>
                      <a:pt x="2882" y="4680"/>
                    </a:cubicBezTo>
                    <a:cubicBezTo>
                      <a:pt x="4473" y="7245"/>
                      <a:pt x="5792" y="9312"/>
                      <a:pt x="5835" y="9312"/>
                    </a:cubicBezTo>
                    <a:cubicBezTo>
                      <a:pt x="5835" y="9312"/>
                      <a:pt x="5835" y="9312"/>
                      <a:pt x="5835" y="9312"/>
                    </a:cubicBezTo>
                    <a:cubicBezTo>
                      <a:pt x="5859" y="9300"/>
                      <a:pt x="4573" y="7193"/>
                      <a:pt x="2978" y="4621"/>
                    </a:cubicBezTo>
                    <a:cubicBezTo>
                      <a:pt x="1379" y="2064"/>
                      <a:pt x="64" y="1"/>
                      <a:pt x="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2352;p70">
                <a:extLst>
                  <a:ext uri="{FF2B5EF4-FFF2-40B4-BE49-F238E27FC236}">
                    <a16:creationId xmlns:a16="http://schemas.microsoft.com/office/drawing/2014/main" id="{53A88AD4-37BE-4A12-AA56-9057393CCB00}"/>
                  </a:ext>
                </a:extLst>
              </p:cNvPr>
              <p:cNvSpPr/>
              <p:nvPr/>
            </p:nvSpPr>
            <p:spPr>
              <a:xfrm>
                <a:off x="7031667" y="3422910"/>
                <a:ext cx="127979" cy="360311"/>
              </a:xfrm>
              <a:custGeom>
                <a:avLst/>
                <a:gdLst/>
                <a:ahLst/>
                <a:cxnLst/>
                <a:rect l="l" t="t" r="r" b="b"/>
                <a:pathLst>
                  <a:path w="2990" h="8418" extrusionOk="0">
                    <a:moveTo>
                      <a:pt x="1" y="0"/>
                    </a:moveTo>
                    <a:cubicBezTo>
                      <a:pt x="37" y="119"/>
                      <a:pt x="72" y="226"/>
                      <a:pt x="120" y="334"/>
                    </a:cubicBezTo>
                    <a:cubicBezTo>
                      <a:pt x="203" y="560"/>
                      <a:pt x="322" y="869"/>
                      <a:pt x="453" y="1226"/>
                    </a:cubicBezTo>
                    <a:cubicBezTo>
                      <a:pt x="739" y="1988"/>
                      <a:pt x="1132" y="3024"/>
                      <a:pt x="1549" y="4191"/>
                    </a:cubicBezTo>
                    <a:cubicBezTo>
                      <a:pt x="1954" y="5346"/>
                      <a:pt x="2311" y="6406"/>
                      <a:pt x="2561" y="7180"/>
                    </a:cubicBezTo>
                    <a:lnTo>
                      <a:pt x="2870" y="8084"/>
                    </a:lnTo>
                    <a:cubicBezTo>
                      <a:pt x="2894" y="8204"/>
                      <a:pt x="2942" y="8311"/>
                      <a:pt x="2989" y="8418"/>
                    </a:cubicBezTo>
                    <a:cubicBezTo>
                      <a:pt x="2978" y="8299"/>
                      <a:pt x="2942" y="8192"/>
                      <a:pt x="2906" y="8073"/>
                    </a:cubicBezTo>
                    <a:cubicBezTo>
                      <a:pt x="2847" y="7858"/>
                      <a:pt x="2763" y="7537"/>
                      <a:pt x="2644" y="7156"/>
                    </a:cubicBezTo>
                    <a:cubicBezTo>
                      <a:pt x="2418" y="6382"/>
                      <a:pt x="2073" y="5310"/>
                      <a:pt x="1656" y="4155"/>
                    </a:cubicBezTo>
                    <a:cubicBezTo>
                      <a:pt x="1239" y="2989"/>
                      <a:pt x="834" y="1941"/>
                      <a:pt x="525" y="1203"/>
                    </a:cubicBezTo>
                    <a:cubicBezTo>
                      <a:pt x="382" y="822"/>
                      <a:pt x="251" y="524"/>
                      <a:pt x="156" y="310"/>
                    </a:cubicBezTo>
                    <a:cubicBezTo>
                      <a:pt x="120" y="203"/>
                      <a:pt x="61" y="9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2353;p70">
                <a:extLst>
                  <a:ext uri="{FF2B5EF4-FFF2-40B4-BE49-F238E27FC236}">
                    <a16:creationId xmlns:a16="http://schemas.microsoft.com/office/drawing/2014/main" id="{EF2DE988-682F-44B2-80F5-5D5ACA516162}"/>
                  </a:ext>
                </a:extLst>
              </p:cNvPr>
              <p:cNvSpPr/>
              <p:nvPr/>
            </p:nvSpPr>
            <p:spPr>
              <a:xfrm>
                <a:off x="6194878" y="3406602"/>
                <a:ext cx="121859" cy="417410"/>
              </a:xfrm>
              <a:custGeom>
                <a:avLst/>
                <a:gdLst/>
                <a:ahLst/>
                <a:cxnLst/>
                <a:rect l="l" t="t" r="r" b="b"/>
                <a:pathLst>
                  <a:path w="2847" h="9752" extrusionOk="0">
                    <a:moveTo>
                      <a:pt x="2847" y="0"/>
                    </a:moveTo>
                    <a:cubicBezTo>
                      <a:pt x="2846" y="0"/>
                      <a:pt x="2823" y="24"/>
                      <a:pt x="2799" y="95"/>
                    </a:cubicBezTo>
                    <a:cubicBezTo>
                      <a:pt x="2775" y="155"/>
                      <a:pt x="2739" y="262"/>
                      <a:pt x="2704" y="369"/>
                    </a:cubicBezTo>
                    <a:cubicBezTo>
                      <a:pt x="2620" y="643"/>
                      <a:pt x="2513" y="988"/>
                      <a:pt x="2382" y="1417"/>
                    </a:cubicBezTo>
                    <a:cubicBezTo>
                      <a:pt x="2120" y="2298"/>
                      <a:pt x="1751" y="3512"/>
                      <a:pt x="1358" y="4858"/>
                    </a:cubicBezTo>
                    <a:cubicBezTo>
                      <a:pt x="977" y="6203"/>
                      <a:pt x="620" y="7430"/>
                      <a:pt x="370" y="8311"/>
                    </a:cubicBezTo>
                    <a:cubicBezTo>
                      <a:pt x="263" y="8739"/>
                      <a:pt x="156" y="9097"/>
                      <a:pt x="84" y="9370"/>
                    </a:cubicBezTo>
                    <a:lnTo>
                      <a:pt x="13" y="9656"/>
                    </a:lnTo>
                    <a:cubicBezTo>
                      <a:pt x="13" y="9680"/>
                      <a:pt x="1" y="9716"/>
                      <a:pt x="13" y="9751"/>
                    </a:cubicBezTo>
                    <a:cubicBezTo>
                      <a:pt x="25" y="9716"/>
                      <a:pt x="37" y="9692"/>
                      <a:pt x="49" y="9656"/>
                    </a:cubicBezTo>
                    <a:cubicBezTo>
                      <a:pt x="72" y="9573"/>
                      <a:pt x="108" y="9478"/>
                      <a:pt x="144" y="9370"/>
                    </a:cubicBezTo>
                    <a:lnTo>
                      <a:pt x="465" y="8335"/>
                    </a:lnTo>
                    <a:cubicBezTo>
                      <a:pt x="727" y="7442"/>
                      <a:pt x="1096" y="6239"/>
                      <a:pt x="1477" y="4882"/>
                    </a:cubicBezTo>
                    <a:cubicBezTo>
                      <a:pt x="1870" y="3536"/>
                      <a:pt x="2227" y="2310"/>
                      <a:pt x="2477" y="1429"/>
                    </a:cubicBezTo>
                    <a:cubicBezTo>
                      <a:pt x="2585" y="1000"/>
                      <a:pt x="2692" y="643"/>
                      <a:pt x="2763" y="381"/>
                    </a:cubicBezTo>
                    <a:lnTo>
                      <a:pt x="2823" y="95"/>
                    </a:lnTo>
                    <a:cubicBezTo>
                      <a:pt x="2835" y="72"/>
                      <a:pt x="2835" y="36"/>
                      <a:pt x="28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2354;p70">
                <a:extLst>
                  <a:ext uri="{FF2B5EF4-FFF2-40B4-BE49-F238E27FC236}">
                    <a16:creationId xmlns:a16="http://schemas.microsoft.com/office/drawing/2014/main" id="{2556D0CB-A2FE-452A-AB3E-9708F5FFEC57}"/>
                  </a:ext>
                </a:extLst>
              </p:cNvPr>
              <p:cNvSpPr/>
              <p:nvPr/>
            </p:nvSpPr>
            <p:spPr>
              <a:xfrm>
                <a:off x="6097545" y="3178765"/>
                <a:ext cx="122372" cy="315540"/>
              </a:xfrm>
              <a:custGeom>
                <a:avLst/>
                <a:gdLst/>
                <a:ahLst/>
                <a:cxnLst/>
                <a:rect l="l" t="t" r="r" b="b"/>
                <a:pathLst>
                  <a:path w="2859" h="7372" extrusionOk="0">
                    <a:moveTo>
                      <a:pt x="2834" y="1"/>
                    </a:moveTo>
                    <a:cubicBezTo>
                      <a:pt x="2806" y="1"/>
                      <a:pt x="2153" y="1640"/>
                      <a:pt x="1382" y="3668"/>
                    </a:cubicBezTo>
                    <a:cubicBezTo>
                      <a:pt x="608" y="5692"/>
                      <a:pt x="1" y="7359"/>
                      <a:pt x="25" y="7371"/>
                    </a:cubicBezTo>
                    <a:cubicBezTo>
                      <a:pt x="60" y="7371"/>
                      <a:pt x="703" y="5740"/>
                      <a:pt x="1489" y="3704"/>
                    </a:cubicBezTo>
                    <a:cubicBezTo>
                      <a:pt x="2263" y="1668"/>
                      <a:pt x="2858" y="13"/>
                      <a:pt x="2835" y="1"/>
                    </a:cubicBezTo>
                    <a:cubicBezTo>
                      <a:pt x="2834" y="1"/>
                      <a:pt x="2834" y="1"/>
                      <a:pt x="2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2355;p70">
                <a:extLst>
                  <a:ext uri="{FF2B5EF4-FFF2-40B4-BE49-F238E27FC236}">
                    <a16:creationId xmlns:a16="http://schemas.microsoft.com/office/drawing/2014/main" id="{463068CC-CE51-48FC-A968-C6FC3C598554}"/>
                  </a:ext>
                </a:extLst>
              </p:cNvPr>
              <p:cNvSpPr/>
              <p:nvPr/>
            </p:nvSpPr>
            <p:spPr>
              <a:xfrm>
                <a:off x="5417713" y="2968818"/>
                <a:ext cx="302271" cy="199331"/>
              </a:xfrm>
              <a:custGeom>
                <a:avLst/>
                <a:gdLst/>
                <a:ahLst/>
                <a:cxnLst/>
                <a:rect l="l" t="t" r="r" b="b"/>
                <a:pathLst>
                  <a:path w="7062" h="4657" extrusionOk="0">
                    <a:moveTo>
                      <a:pt x="7061" y="1"/>
                    </a:moveTo>
                    <a:cubicBezTo>
                      <a:pt x="6966" y="60"/>
                      <a:pt x="6871" y="120"/>
                      <a:pt x="6787" y="191"/>
                    </a:cubicBezTo>
                    <a:lnTo>
                      <a:pt x="6073" y="751"/>
                    </a:lnTo>
                    <a:cubicBezTo>
                      <a:pt x="5466" y="1227"/>
                      <a:pt x="4621" y="1858"/>
                      <a:pt x="3644" y="2501"/>
                    </a:cubicBezTo>
                    <a:cubicBezTo>
                      <a:pt x="2656" y="3144"/>
                      <a:pt x="1751" y="3680"/>
                      <a:pt x="1084" y="4049"/>
                    </a:cubicBezTo>
                    <a:lnTo>
                      <a:pt x="287" y="4489"/>
                    </a:lnTo>
                    <a:cubicBezTo>
                      <a:pt x="191" y="4537"/>
                      <a:pt x="96" y="4597"/>
                      <a:pt x="1" y="4656"/>
                    </a:cubicBezTo>
                    <a:cubicBezTo>
                      <a:pt x="108" y="4620"/>
                      <a:pt x="215" y="4573"/>
                      <a:pt x="310" y="4525"/>
                    </a:cubicBezTo>
                    <a:cubicBezTo>
                      <a:pt x="513" y="4430"/>
                      <a:pt x="787" y="4299"/>
                      <a:pt x="1120" y="4120"/>
                    </a:cubicBezTo>
                    <a:cubicBezTo>
                      <a:pt x="1811" y="3763"/>
                      <a:pt x="2727" y="3227"/>
                      <a:pt x="3704" y="2584"/>
                    </a:cubicBezTo>
                    <a:cubicBezTo>
                      <a:pt x="4680" y="1953"/>
                      <a:pt x="5525" y="1298"/>
                      <a:pt x="6121" y="810"/>
                    </a:cubicBezTo>
                    <a:cubicBezTo>
                      <a:pt x="6418" y="560"/>
                      <a:pt x="6656" y="370"/>
                      <a:pt x="6823" y="215"/>
                    </a:cubicBezTo>
                    <a:cubicBezTo>
                      <a:pt x="6907" y="155"/>
                      <a:pt x="6990" y="84"/>
                      <a:pt x="70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2356;p70">
                <a:extLst>
                  <a:ext uri="{FF2B5EF4-FFF2-40B4-BE49-F238E27FC236}">
                    <a16:creationId xmlns:a16="http://schemas.microsoft.com/office/drawing/2014/main" id="{E8EA6CAB-EEB4-4ECE-913E-AD3146684B2A}"/>
                  </a:ext>
                </a:extLst>
              </p:cNvPr>
              <p:cNvSpPr/>
              <p:nvPr/>
            </p:nvSpPr>
            <p:spPr>
              <a:xfrm>
                <a:off x="4977404" y="2698135"/>
                <a:ext cx="435259" cy="107691"/>
              </a:xfrm>
              <a:custGeom>
                <a:avLst/>
                <a:gdLst/>
                <a:ahLst/>
                <a:cxnLst/>
                <a:rect l="l" t="t" r="r" b="b"/>
                <a:pathLst>
                  <a:path w="10169" h="2516" extrusionOk="0">
                    <a:moveTo>
                      <a:pt x="10150" y="1"/>
                    </a:moveTo>
                    <a:cubicBezTo>
                      <a:pt x="10016" y="1"/>
                      <a:pt x="7796" y="536"/>
                      <a:pt x="5073" y="1205"/>
                    </a:cubicBezTo>
                    <a:cubicBezTo>
                      <a:pt x="2275" y="1896"/>
                      <a:pt x="1" y="2479"/>
                      <a:pt x="13" y="2515"/>
                    </a:cubicBezTo>
                    <a:cubicBezTo>
                      <a:pt x="13" y="2515"/>
                      <a:pt x="14" y="2515"/>
                      <a:pt x="16" y="2515"/>
                    </a:cubicBezTo>
                    <a:cubicBezTo>
                      <a:pt x="111" y="2515"/>
                      <a:pt x="2359" y="1988"/>
                      <a:pt x="5097" y="1312"/>
                    </a:cubicBezTo>
                    <a:cubicBezTo>
                      <a:pt x="7895" y="622"/>
                      <a:pt x="10169" y="38"/>
                      <a:pt x="10157" y="2"/>
                    </a:cubicBezTo>
                    <a:cubicBezTo>
                      <a:pt x="10157" y="1"/>
                      <a:pt x="10155" y="1"/>
                      <a:pt x="10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2357;p70">
                <a:extLst>
                  <a:ext uri="{FF2B5EF4-FFF2-40B4-BE49-F238E27FC236}">
                    <a16:creationId xmlns:a16="http://schemas.microsoft.com/office/drawing/2014/main" id="{FBC2FE87-E4EF-444A-98FF-E80036520EAE}"/>
                  </a:ext>
                </a:extLst>
              </p:cNvPr>
              <p:cNvSpPr/>
              <p:nvPr/>
            </p:nvSpPr>
            <p:spPr>
              <a:xfrm>
                <a:off x="5091044" y="2267457"/>
                <a:ext cx="380728" cy="6763"/>
              </a:xfrm>
              <a:custGeom>
                <a:avLst/>
                <a:gdLst/>
                <a:ahLst/>
                <a:cxnLst/>
                <a:rect l="l" t="t" r="r" b="b"/>
                <a:pathLst>
                  <a:path w="8895" h="158" extrusionOk="0">
                    <a:moveTo>
                      <a:pt x="1302" y="1"/>
                    </a:moveTo>
                    <a:cubicBezTo>
                      <a:pt x="498" y="1"/>
                      <a:pt x="1" y="10"/>
                      <a:pt x="1" y="28"/>
                    </a:cubicBezTo>
                    <a:cubicBezTo>
                      <a:pt x="1" y="63"/>
                      <a:pt x="1989" y="111"/>
                      <a:pt x="4442" y="135"/>
                    </a:cubicBezTo>
                    <a:cubicBezTo>
                      <a:pt x="5555" y="151"/>
                      <a:pt x="6570" y="157"/>
                      <a:pt x="7349" y="157"/>
                    </a:cubicBezTo>
                    <a:cubicBezTo>
                      <a:pt x="8297" y="157"/>
                      <a:pt x="8895" y="148"/>
                      <a:pt x="8895" y="135"/>
                    </a:cubicBezTo>
                    <a:cubicBezTo>
                      <a:pt x="8895" y="111"/>
                      <a:pt x="6907" y="51"/>
                      <a:pt x="4442" y="28"/>
                    </a:cubicBezTo>
                    <a:cubicBezTo>
                      <a:pt x="3216" y="10"/>
                      <a:pt x="2105" y="1"/>
                      <a:pt x="1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2358;p70">
                <a:extLst>
                  <a:ext uri="{FF2B5EF4-FFF2-40B4-BE49-F238E27FC236}">
                    <a16:creationId xmlns:a16="http://schemas.microsoft.com/office/drawing/2014/main" id="{46EE6CB5-5234-48EC-9551-ED440EF90455}"/>
                  </a:ext>
                </a:extLst>
              </p:cNvPr>
              <p:cNvSpPr/>
              <p:nvPr/>
            </p:nvSpPr>
            <p:spPr>
              <a:xfrm>
                <a:off x="5327528" y="2016420"/>
                <a:ext cx="826131" cy="15024"/>
              </a:xfrm>
              <a:custGeom>
                <a:avLst/>
                <a:gdLst/>
                <a:ahLst/>
                <a:cxnLst/>
                <a:rect l="l" t="t" r="r" b="b"/>
                <a:pathLst>
                  <a:path w="19301" h="351" extrusionOk="0">
                    <a:moveTo>
                      <a:pt x="506" y="0"/>
                    </a:moveTo>
                    <a:cubicBezTo>
                      <a:pt x="178" y="0"/>
                      <a:pt x="0" y="4"/>
                      <a:pt x="0" y="11"/>
                    </a:cubicBezTo>
                    <a:cubicBezTo>
                      <a:pt x="0" y="35"/>
                      <a:pt x="4311" y="142"/>
                      <a:pt x="9645" y="225"/>
                    </a:cubicBezTo>
                    <a:cubicBezTo>
                      <a:pt x="14063" y="304"/>
                      <a:pt x="17788" y="350"/>
                      <a:pt x="18936" y="350"/>
                    </a:cubicBezTo>
                    <a:cubicBezTo>
                      <a:pt x="19173" y="350"/>
                      <a:pt x="19301" y="348"/>
                      <a:pt x="19301" y="344"/>
                    </a:cubicBezTo>
                    <a:cubicBezTo>
                      <a:pt x="19301" y="309"/>
                      <a:pt x="14979" y="213"/>
                      <a:pt x="9645" y="118"/>
                    </a:cubicBezTo>
                    <a:cubicBezTo>
                      <a:pt x="5393" y="52"/>
                      <a:pt x="1792" y="0"/>
                      <a:pt x="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2359;p70">
                <a:extLst>
                  <a:ext uri="{FF2B5EF4-FFF2-40B4-BE49-F238E27FC236}">
                    <a16:creationId xmlns:a16="http://schemas.microsoft.com/office/drawing/2014/main" id="{275CDC72-2870-47AE-B39C-6CF727C22220}"/>
                  </a:ext>
                </a:extLst>
              </p:cNvPr>
              <p:cNvSpPr/>
              <p:nvPr/>
            </p:nvSpPr>
            <p:spPr>
              <a:xfrm>
                <a:off x="4990673" y="1686627"/>
                <a:ext cx="408764" cy="156486"/>
              </a:xfrm>
              <a:custGeom>
                <a:avLst/>
                <a:gdLst/>
                <a:ahLst/>
                <a:cxnLst/>
                <a:rect l="l" t="t" r="r" b="b"/>
                <a:pathLst>
                  <a:path w="9550" h="3656" extrusionOk="0">
                    <a:moveTo>
                      <a:pt x="0" y="1"/>
                    </a:moveTo>
                    <a:cubicBezTo>
                      <a:pt x="36" y="24"/>
                      <a:pt x="72" y="36"/>
                      <a:pt x="96" y="48"/>
                    </a:cubicBezTo>
                    <a:lnTo>
                      <a:pt x="381" y="155"/>
                    </a:lnTo>
                    <a:lnTo>
                      <a:pt x="1405" y="525"/>
                    </a:lnTo>
                    <a:cubicBezTo>
                      <a:pt x="2286" y="834"/>
                      <a:pt x="3489" y="1263"/>
                      <a:pt x="4799" y="1763"/>
                    </a:cubicBezTo>
                    <a:cubicBezTo>
                      <a:pt x="6120" y="2275"/>
                      <a:pt x="7299" y="2751"/>
                      <a:pt x="8156" y="3096"/>
                    </a:cubicBezTo>
                    <a:lnTo>
                      <a:pt x="9168" y="3513"/>
                    </a:lnTo>
                    <a:lnTo>
                      <a:pt x="9442" y="3620"/>
                    </a:lnTo>
                    <a:cubicBezTo>
                      <a:pt x="9478" y="3632"/>
                      <a:pt x="9514" y="3644"/>
                      <a:pt x="9549" y="3656"/>
                    </a:cubicBezTo>
                    <a:cubicBezTo>
                      <a:pt x="9549" y="3656"/>
                      <a:pt x="9514" y="3632"/>
                      <a:pt x="9454" y="3596"/>
                    </a:cubicBezTo>
                    <a:lnTo>
                      <a:pt x="9192" y="3465"/>
                    </a:lnTo>
                    <a:cubicBezTo>
                      <a:pt x="8954" y="3358"/>
                      <a:pt x="8609" y="3203"/>
                      <a:pt x="8192" y="3025"/>
                    </a:cubicBezTo>
                    <a:cubicBezTo>
                      <a:pt x="7335" y="2656"/>
                      <a:pt x="6156" y="2168"/>
                      <a:pt x="4846" y="1656"/>
                    </a:cubicBezTo>
                    <a:cubicBezTo>
                      <a:pt x="3525" y="1156"/>
                      <a:pt x="2310" y="727"/>
                      <a:pt x="1441" y="441"/>
                    </a:cubicBezTo>
                    <a:cubicBezTo>
                      <a:pt x="1001" y="298"/>
                      <a:pt x="643" y="191"/>
                      <a:pt x="393" y="108"/>
                    </a:cubicBezTo>
                    <a:lnTo>
                      <a:pt x="108" y="24"/>
                    </a:lnTo>
                    <a:cubicBezTo>
                      <a:pt x="72" y="13"/>
                      <a:pt x="36" y="1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2360;p70">
                <a:extLst>
                  <a:ext uri="{FF2B5EF4-FFF2-40B4-BE49-F238E27FC236}">
                    <a16:creationId xmlns:a16="http://schemas.microsoft.com/office/drawing/2014/main" id="{D1BD3570-F832-4E6E-9BDC-2A9375B9AC47}"/>
                  </a:ext>
                </a:extLst>
              </p:cNvPr>
              <p:cNvSpPr/>
              <p:nvPr/>
            </p:nvSpPr>
            <p:spPr>
              <a:xfrm>
                <a:off x="5715362" y="1326829"/>
                <a:ext cx="250266" cy="218678"/>
              </a:xfrm>
              <a:custGeom>
                <a:avLst/>
                <a:gdLst/>
                <a:ahLst/>
                <a:cxnLst/>
                <a:rect l="l" t="t" r="r" b="b"/>
                <a:pathLst>
                  <a:path w="5847" h="5109" extrusionOk="0">
                    <a:moveTo>
                      <a:pt x="25" y="0"/>
                    </a:moveTo>
                    <a:cubicBezTo>
                      <a:pt x="24" y="0"/>
                      <a:pt x="24" y="1"/>
                      <a:pt x="24" y="1"/>
                    </a:cubicBezTo>
                    <a:cubicBezTo>
                      <a:pt x="0" y="25"/>
                      <a:pt x="1286" y="1191"/>
                      <a:pt x="2881" y="2596"/>
                    </a:cubicBezTo>
                    <a:cubicBezTo>
                      <a:pt x="4472" y="3998"/>
                      <a:pt x="5771" y="5109"/>
                      <a:pt x="5821" y="5109"/>
                    </a:cubicBezTo>
                    <a:cubicBezTo>
                      <a:pt x="5822" y="5109"/>
                      <a:pt x="5822" y="5109"/>
                      <a:pt x="5822" y="5109"/>
                    </a:cubicBezTo>
                    <a:cubicBezTo>
                      <a:pt x="5846" y="5085"/>
                      <a:pt x="4560" y="3918"/>
                      <a:pt x="2965" y="2513"/>
                    </a:cubicBezTo>
                    <a:cubicBezTo>
                      <a:pt x="1374" y="1111"/>
                      <a:pt x="64" y="0"/>
                      <a:pt x="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2361;p70">
                <a:extLst>
                  <a:ext uri="{FF2B5EF4-FFF2-40B4-BE49-F238E27FC236}">
                    <a16:creationId xmlns:a16="http://schemas.microsoft.com/office/drawing/2014/main" id="{95DA5D69-997A-4A39-A857-1A1BDBB62704}"/>
                  </a:ext>
                </a:extLst>
              </p:cNvPr>
              <p:cNvSpPr/>
              <p:nvPr/>
            </p:nvSpPr>
            <p:spPr>
              <a:xfrm>
                <a:off x="5628216" y="805494"/>
                <a:ext cx="253819" cy="353720"/>
              </a:xfrm>
              <a:custGeom>
                <a:avLst/>
                <a:gdLst/>
                <a:ahLst/>
                <a:cxnLst/>
                <a:rect l="l" t="t" r="r" b="b"/>
                <a:pathLst>
                  <a:path w="5930" h="8264" extrusionOk="0">
                    <a:moveTo>
                      <a:pt x="24" y="1"/>
                    </a:moveTo>
                    <a:cubicBezTo>
                      <a:pt x="24" y="1"/>
                      <a:pt x="24" y="1"/>
                      <a:pt x="24" y="1"/>
                    </a:cubicBezTo>
                    <a:cubicBezTo>
                      <a:pt x="0" y="25"/>
                      <a:pt x="1286" y="1882"/>
                      <a:pt x="2917" y="4168"/>
                    </a:cubicBezTo>
                    <a:cubicBezTo>
                      <a:pt x="4531" y="6435"/>
                      <a:pt x="5873" y="8264"/>
                      <a:pt x="5905" y="8264"/>
                    </a:cubicBezTo>
                    <a:cubicBezTo>
                      <a:pt x="5905" y="8264"/>
                      <a:pt x="5906" y="8264"/>
                      <a:pt x="5906" y="8264"/>
                    </a:cubicBezTo>
                    <a:cubicBezTo>
                      <a:pt x="5929" y="8240"/>
                      <a:pt x="4632" y="6383"/>
                      <a:pt x="3012" y="4097"/>
                    </a:cubicBezTo>
                    <a:cubicBezTo>
                      <a:pt x="1387" y="1818"/>
                      <a:pt x="56" y="1"/>
                      <a:pt x="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2362;p70">
                <a:extLst>
                  <a:ext uri="{FF2B5EF4-FFF2-40B4-BE49-F238E27FC236}">
                    <a16:creationId xmlns:a16="http://schemas.microsoft.com/office/drawing/2014/main" id="{BE6C7F4D-FDBB-452E-8527-26040E934A53}"/>
                  </a:ext>
                </a:extLst>
              </p:cNvPr>
              <p:cNvSpPr/>
              <p:nvPr/>
            </p:nvSpPr>
            <p:spPr>
              <a:xfrm>
                <a:off x="6674437" y="466627"/>
                <a:ext cx="19432" cy="455633"/>
              </a:xfrm>
              <a:custGeom>
                <a:avLst/>
                <a:gdLst/>
                <a:ahLst/>
                <a:cxnLst/>
                <a:rect l="l" t="t" r="r" b="b"/>
                <a:pathLst>
                  <a:path w="454" h="10645" extrusionOk="0">
                    <a:moveTo>
                      <a:pt x="453" y="0"/>
                    </a:moveTo>
                    <a:cubicBezTo>
                      <a:pt x="429" y="36"/>
                      <a:pt x="429" y="72"/>
                      <a:pt x="429" y="107"/>
                    </a:cubicBezTo>
                    <a:cubicBezTo>
                      <a:pt x="417" y="191"/>
                      <a:pt x="394" y="298"/>
                      <a:pt x="382" y="417"/>
                    </a:cubicBezTo>
                    <a:cubicBezTo>
                      <a:pt x="346" y="679"/>
                      <a:pt x="298" y="1084"/>
                      <a:pt x="239" y="1560"/>
                    </a:cubicBezTo>
                    <a:cubicBezTo>
                      <a:pt x="144" y="2512"/>
                      <a:pt x="48" y="3846"/>
                      <a:pt x="25" y="5310"/>
                    </a:cubicBezTo>
                    <a:cubicBezTo>
                      <a:pt x="1" y="6775"/>
                      <a:pt x="36" y="8120"/>
                      <a:pt x="96" y="9085"/>
                    </a:cubicBezTo>
                    <a:cubicBezTo>
                      <a:pt x="120" y="9573"/>
                      <a:pt x="155" y="9954"/>
                      <a:pt x="179" y="10228"/>
                    </a:cubicBezTo>
                    <a:lnTo>
                      <a:pt x="215" y="10537"/>
                    </a:lnTo>
                    <a:cubicBezTo>
                      <a:pt x="215" y="10573"/>
                      <a:pt x="215" y="10609"/>
                      <a:pt x="227" y="10644"/>
                    </a:cubicBezTo>
                    <a:cubicBezTo>
                      <a:pt x="227" y="10609"/>
                      <a:pt x="227" y="10573"/>
                      <a:pt x="227" y="10537"/>
                    </a:cubicBezTo>
                    <a:cubicBezTo>
                      <a:pt x="227" y="10454"/>
                      <a:pt x="227" y="10347"/>
                      <a:pt x="215" y="10228"/>
                    </a:cubicBezTo>
                    <a:cubicBezTo>
                      <a:pt x="203" y="9930"/>
                      <a:pt x="191" y="9561"/>
                      <a:pt x="167" y="9085"/>
                    </a:cubicBezTo>
                    <a:cubicBezTo>
                      <a:pt x="132" y="8120"/>
                      <a:pt x="96" y="6787"/>
                      <a:pt x="132" y="5322"/>
                    </a:cubicBezTo>
                    <a:cubicBezTo>
                      <a:pt x="155" y="3858"/>
                      <a:pt x="251" y="2524"/>
                      <a:pt x="322" y="1560"/>
                    </a:cubicBezTo>
                    <a:lnTo>
                      <a:pt x="417" y="429"/>
                    </a:lnTo>
                    <a:lnTo>
                      <a:pt x="453" y="119"/>
                    </a:lnTo>
                    <a:cubicBezTo>
                      <a:pt x="453" y="83"/>
                      <a:pt x="453" y="36"/>
                      <a:pt x="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2363;p70">
                <a:extLst>
                  <a:ext uri="{FF2B5EF4-FFF2-40B4-BE49-F238E27FC236}">
                    <a16:creationId xmlns:a16="http://schemas.microsoft.com/office/drawing/2014/main" id="{189C4632-98CC-4F33-B635-2559255B0D3B}"/>
                  </a:ext>
                </a:extLst>
              </p:cNvPr>
              <p:cNvSpPr/>
              <p:nvPr/>
            </p:nvSpPr>
            <p:spPr>
              <a:xfrm>
                <a:off x="7152969" y="1063893"/>
                <a:ext cx="153447" cy="279286"/>
              </a:xfrm>
              <a:custGeom>
                <a:avLst/>
                <a:gdLst/>
                <a:ahLst/>
                <a:cxnLst/>
                <a:rect l="l" t="t" r="r" b="b"/>
                <a:pathLst>
                  <a:path w="3585" h="6525" extrusionOk="0">
                    <a:moveTo>
                      <a:pt x="3584" y="0"/>
                    </a:moveTo>
                    <a:cubicBezTo>
                      <a:pt x="3537" y="84"/>
                      <a:pt x="3489" y="167"/>
                      <a:pt x="3442" y="250"/>
                    </a:cubicBezTo>
                    <a:lnTo>
                      <a:pt x="3084" y="965"/>
                    </a:lnTo>
                    <a:cubicBezTo>
                      <a:pt x="2787" y="1572"/>
                      <a:pt x="2358" y="2393"/>
                      <a:pt x="1858" y="3298"/>
                    </a:cubicBezTo>
                    <a:cubicBezTo>
                      <a:pt x="1370" y="4203"/>
                      <a:pt x="894" y="5001"/>
                      <a:pt x="536" y="5584"/>
                    </a:cubicBezTo>
                    <a:lnTo>
                      <a:pt x="132" y="6263"/>
                    </a:lnTo>
                    <a:cubicBezTo>
                      <a:pt x="72" y="6346"/>
                      <a:pt x="36" y="6430"/>
                      <a:pt x="1" y="6525"/>
                    </a:cubicBezTo>
                    <a:cubicBezTo>
                      <a:pt x="60" y="6453"/>
                      <a:pt x="120" y="6370"/>
                      <a:pt x="179" y="6287"/>
                    </a:cubicBezTo>
                    <a:cubicBezTo>
                      <a:pt x="286" y="6132"/>
                      <a:pt x="429" y="5906"/>
                      <a:pt x="620" y="5620"/>
                    </a:cubicBezTo>
                    <a:cubicBezTo>
                      <a:pt x="989" y="5060"/>
                      <a:pt x="1465" y="4263"/>
                      <a:pt x="1965" y="3358"/>
                    </a:cubicBezTo>
                    <a:cubicBezTo>
                      <a:pt x="2465" y="2453"/>
                      <a:pt x="2882" y="1619"/>
                      <a:pt x="3156" y="1000"/>
                    </a:cubicBezTo>
                    <a:cubicBezTo>
                      <a:pt x="3299" y="691"/>
                      <a:pt x="3418" y="441"/>
                      <a:pt x="3489" y="274"/>
                    </a:cubicBezTo>
                    <a:cubicBezTo>
                      <a:pt x="3525" y="179"/>
                      <a:pt x="3561" y="95"/>
                      <a:pt x="3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2364;p70">
                <a:extLst>
                  <a:ext uri="{FF2B5EF4-FFF2-40B4-BE49-F238E27FC236}">
                    <a16:creationId xmlns:a16="http://schemas.microsoft.com/office/drawing/2014/main" id="{F618F883-67E1-4352-B592-F26D24160110}"/>
                  </a:ext>
                </a:extLst>
              </p:cNvPr>
              <p:cNvSpPr/>
              <p:nvPr/>
            </p:nvSpPr>
            <p:spPr>
              <a:xfrm>
                <a:off x="6017547" y="1731484"/>
                <a:ext cx="327268" cy="175875"/>
              </a:xfrm>
              <a:custGeom>
                <a:avLst/>
                <a:gdLst/>
                <a:ahLst/>
                <a:cxnLst/>
                <a:rect l="l" t="t" r="r" b="b"/>
                <a:pathLst>
                  <a:path w="7646" h="4109" extrusionOk="0">
                    <a:moveTo>
                      <a:pt x="7569" y="1"/>
                    </a:moveTo>
                    <a:cubicBezTo>
                      <a:pt x="7568" y="1"/>
                      <a:pt x="7573" y="6"/>
                      <a:pt x="7580" y="12"/>
                    </a:cubicBezTo>
                    <a:lnTo>
                      <a:pt x="7580" y="12"/>
                    </a:lnTo>
                    <a:lnTo>
                      <a:pt x="7585" y="12"/>
                    </a:lnTo>
                    <a:cubicBezTo>
                      <a:pt x="7575" y="4"/>
                      <a:pt x="7570" y="1"/>
                      <a:pt x="7569" y="1"/>
                    </a:cubicBezTo>
                    <a:close/>
                    <a:moveTo>
                      <a:pt x="7536" y="95"/>
                    </a:moveTo>
                    <a:cubicBezTo>
                      <a:pt x="7536" y="95"/>
                      <a:pt x="7537" y="95"/>
                      <a:pt x="7537" y="96"/>
                    </a:cubicBezTo>
                    <a:lnTo>
                      <a:pt x="7537" y="96"/>
                    </a:lnTo>
                    <a:lnTo>
                      <a:pt x="7537" y="96"/>
                    </a:lnTo>
                    <a:cubicBezTo>
                      <a:pt x="7537" y="95"/>
                      <a:pt x="7536" y="95"/>
                      <a:pt x="7536" y="95"/>
                    </a:cubicBezTo>
                    <a:close/>
                    <a:moveTo>
                      <a:pt x="7580" y="12"/>
                    </a:moveTo>
                    <a:lnTo>
                      <a:pt x="48" y="24"/>
                    </a:lnTo>
                    <a:lnTo>
                      <a:pt x="1" y="24"/>
                    </a:lnTo>
                    <a:lnTo>
                      <a:pt x="1" y="72"/>
                    </a:lnTo>
                    <a:cubicBezTo>
                      <a:pt x="1" y="1298"/>
                      <a:pt x="24" y="2298"/>
                      <a:pt x="24" y="3001"/>
                    </a:cubicBezTo>
                    <a:cubicBezTo>
                      <a:pt x="24" y="3334"/>
                      <a:pt x="24" y="3596"/>
                      <a:pt x="36" y="3787"/>
                    </a:cubicBezTo>
                    <a:lnTo>
                      <a:pt x="36" y="3989"/>
                    </a:lnTo>
                    <a:cubicBezTo>
                      <a:pt x="48" y="4025"/>
                      <a:pt x="48" y="4060"/>
                      <a:pt x="60" y="4096"/>
                    </a:cubicBezTo>
                    <a:cubicBezTo>
                      <a:pt x="72" y="4072"/>
                      <a:pt x="72" y="4037"/>
                      <a:pt x="60" y="4013"/>
                    </a:cubicBezTo>
                    <a:lnTo>
                      <a:pt x="60" y="3798"/>
                    </a:lnTo>
                    <a:cubicBezTo>
                      <a:pt x="60" y="3608"/>
                      <a:pt x="60" y="3334"/>
                      <a:pt x="72" y="3001"/>
                    </a:cubicBezTo>
                    <a:cubicBezTo>
                      <a:pt x="72" y="2307"/>
                      <a:pt x="95" y="1336"/>
                      <a:pt x="96" y="143"/>
                    </a:cubicBezTo>
                    <a:lnTo>
                      <a:pt x="96" y="143"/>
                    </a:lnTo>
                    <a:lnTo>
                      <a:pt x="7537" y="155"/>
                    </a:lnTo>
                    <a:lnTo>
                      <a:pt x="7537" y="155"/>
                    </a:lnTo>
                    <a:lnTo>
                      <a:pt x="7537" y="2155"/>
                    </a:lnTo>
                    <a:lnTo>
                      <a:pt x="7537" y="4025"/>
                    </a:lnTo>
                    <a:lnTo>
                      <a:pt x="7537" y="4025"/>
                    </a:lnTo>
                    <a:lnTo>
                      <a:pt x="2191" y="4048"/>
                    </a:lnTo>
                    <a:lnTo>
                      <a:pt x="620" y="4072"/>
                    </a:lnTo>
                    <a:lnTo>
                      <a:pt x="596" y="4072"/>
                    </a:lnTo>
                    <a:lnTo>
                      <a:pt x="2144" y="4084"/>
                    </a:lnTo>
                    <a:lnTo>
                      <a:pt x="7585" y="4108"/>
                    </a:lnTo>
                    <a:lnTo>
                      <a:pt x="7644" y="4108"/>
                    </a:lnTo>
                    <a:lnTo>
                      <a:pt x="7644" y="4060"/>
                    </a:lnTo>
                    <a:lnTo>
                      <a:pt x="7644" y="2132"/>
                    </a:lnTo>
                    <a:lnTo>
                      <a:pt x="7644" y="1108"/>
                    </a:lnTo>
                    <a:lnTo>
                      <a:pt x="7644" y="72"/>
                    </a:lnTo>
                    <a:lnTo>
                      <a:pt x="7644" y="72"/>
                    </a:lnTo>
                    <a:cubicBezTo>
                      <a:pt x="7645" y="72"/>
                      <a:pt x="7645" y="73"/>
                      <a:pt x="7645" y="73"/>
                    </a:cubicBezTo>
                    <a:cubicBezTo>
                      <a:pt x="7645" y="73"/>
                      <a:pt x="7645" y="72"/>
                      <a:pt x="7644" y="72"/>
                    </a:cubicBezTo>
                    <a:lnTo>
                      <a:pt x="7644" y="72"/>
                    </a:lnTo>
                    <a:lnTo>
                      <a:pt x="7644" y="72"/>
                    </a:lnTo>
                    <a:cubicBezTo>
                      <a:pt x="7638" y="67"/>
                      <a:pt x="7599" y="31"/>
                      <a:pt x="7580" y="1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2365;p70">
                <a:extLst>
                  <a:ext uri="{FF2B5EF4-FFF2-40B4-BE49-F238E27FC236}">
                    <a16:creationId xmlns:a16="http://schemas.microsoft.com/office/drawing/2014/main" id="{341CBF4C-4648-4ACE-ACF0-3EF055B4C3DA}"/>
                  </a:ext>
                </a:extLst>
              </p:cNvPr>
              <p:cNvSpPr/>
              <p:nvPr/>
            </p:nvSpPr>
            <p:spPr>
              <a:xfrm>
                <a:off x="6077171" y="1793162"/>
                <a:ext cx="223771" cy="5136"/>
              </a:xfrm>
              <a:custGeom>
                <a:avLst/>
                <a:gdLst/>
                <a:ahLst/>
                <a:cxnLst/>
                <a:rect l="l" t="t" r="r" b="b"/>
                <a:pathLst>
                  <a:path w="5228" h="120" extrusionOk="0">
                    <a:moveTo>
                      <a:pt x="2608" y="0"/>
                    </a:moveTo>
                    <a:cubicBezTo>
                      <a:pt x="1167" y="0"/>
                      <a:pt x="1" y="24"/>
                      <a:pt x="1" y="60"/>
                    </a:cubicBezTo>
                    <a:cubicBezTo>
                      <a:pt x="1" y="83"/>
                      <a:pt x="1167" y="119"/>
                      <a:pt x="2608" y="119"/>
                    </a:cubicBezTo>
                    <a:cubicBezTo>
                      <a:pt x="4061" y="119"/>
                      <a:pt x="5227" y="83"/>
                      <a:pt x="5227" y="60"/>
                    </a:cubicBezTo>
                    <a:cubicBezTo>
                      <a:pt x="5227" y="24"/>
                      <a:pt x="4049" y="0"/>
                      <a:pt x="2608"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 name="Google Shape;2366;p70">
                <a:extLst>
                  <a:ext uri="{FF2B5EF4-FFF2-40B4-BE49-F238E27FC236}">
                    <a16:creationId xmlns:a16="http://schemas.microsoft.com/office/drawing/2014/main" id="{B3030378-E793-4357-B621-1AAFA2C08CDC}"/>
                  </a:ext>
                </a:extLst>
              </p:cNvPr>
              <p:cNvSpPr/>
              <p:nvPr/>
            </p:nvSpPr>
            <p:spPr>
              <a:xfrm>
                <a:off x="6077171" y="1829844"/>
                <a:ext cx="223771" cy="5136"/>
              </a:xfrm>
              <a:custGeom>
                <a:avLst/>
                <a:gdLst/>
                <a:ahLst/>
                <a:cxnLst/>
                <a:rect l="l" t="t" r="r" b="b"/>
                <a:pathLst>
                  <a:path w="5228" h="120" extrusionOk="0">
                    <a:moveTo>
                      <a:pt x="2608" y="0"/>
                    </a:moveTo>
                    <a:cubicBezTo>
                      <a:pt x="1167" y="0"/>
                      <a:pt x="1" y="24"/>
                      <a:pt x="1" y="60"/>
                    </a:cubicBezTo>
                    <a:cubicBezTo>
                      <a:pt x="1" y="84"/>
                      <a:pt x="1167" y="119"/>
                      <a:pt x="2608" y="119"/>
                    </a:cubicBezTo>
                    <a:cubicBezTo>
                      <a:pt x="4061" y="119"/>
                      <a:pt x="5227" y="84"/>
                      <a:pt x="5227" y="60"/>
                    </a:cubicBezTo>
                    <a:cubicBezTo>
                      <a:pt x="5227" y="24"/>
                      <a:pt x="4049" y="0"/>
                      <a:pt x="2608"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 name="Google Shape;2367;p70">
                <a:extLst>
                  <a:ext uri="{FF2B5EF4-FFF2-40B4-BE49-F238E27FC236}">
                    <a16:creationId xmlns:a16="http://schemas.microsoft.com/office/drawing/2014/main" id="{8D8A77F2-D784-4780-8EB4-08D58EF2AB2A}"/>
                  </a:ext>
                </a:extLst>
              </p:cNvPr>
              <p:cNvSpPr/>
              <p:nvPr/>
            </p:nvSpPr>
            <p:spPr>
              <a:xfrm>
                <a:off x="6150064" y="1902694"/>
                <a:ext cx="6634" cy="92282"/>
              </a:xfrm>
              <a:custGeom>
                <a:avLst/>
                <a:gdLst/>
                <a:ahLst/>
                <a:cxnLst/>
                <a:rect l="l" t="t" r="r" b="b"/>
                <a:pathLst>
                  <a:path w="155" h="2156" extrusionOk="0">
                    <a:moveTo>
                      <a:pt x="84" y="1"/>
                    </a:moveTo>
                    <a:cubicBezTo>
                      <a:pt x="24" y="358"/>
                      <a:pt x="0" y="715"/>
                      <a:pt x="24" y="1084"/>
                    </a:cubicBezTo>
                    <a:cubicBezTo>
                      <a:pt x="0" y="1442"/>
                      <a:pt x="24" y="1799"/>
                      <a:pt x="84" y="2156"/>
                    </a:cubicBezTo>
                    <a:cubicBezTo>
                      <a:pt x="143" y="1799"/>
                      <a:pt x="155" y="1442"/>
                      <a:pt x="143" y="1084"/>
                    </a:cubicBezTo>
                    <a:cubicBezTo>
                      <a:pt x="155" y="715"/>
                      <a:pt x="143" y="358"/>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2368;p70">
                <a:extLst>
                  <a:ext uri="{FF2B5EF4-FFF2-40B4-BE49-F238E27FC236}">
                    <a16:creationId xmlns:a16="http://schemas.microsoft.com/office/drawing/2014/main" id="{E8E89E35-1C9E-46B1-AF89-D9A64F728516}"/>
                  </a:ext>
                </a:extLst>
              </p:cNvPr>
              <p:cNvSpPr/>
              <p:nvPr/>
            </p:nvSpPr>
            <p:spPr>
              <a:xfrm>
                <a:off x="4840864" y="2480099"/>
                <a:ext cx="326583" cy="174335"/>
              </a:xfrm>
              <a:custGeom>
                <a:avLst/>
                <a:gdLst/>
                <a:ahLst/>
                <a:cxnLst/>
                <a:rect l="l" t="t" r="r" b="b"/>
                <a:pathLst>
                  <a:path w="7630" h="4073" extrusionOk="0">
                    <a:moveTo>
                      <a:pt x="7549" y="0"/>
                    </a:moveTo>
                    <a:cubicBezTo>
                      <a:pt x="7549" y="0"/>
                      <a:pt x="7552" y="4"/>
                      <a:pt x="7560" y="13"/>
                    </a:cubicBezTo>
                    <a:lnTo>
                      <a:pt x="36" y="24"/>
                    </a:lnTo>
                    <a:lnTo>
                      <a:pt x="0" y="24"/>
                    </a:lnTo>
                    <a:lnTo>
                      <a:pt x="0" y="72"/>
                    </a:lnTo>
                    <a:cubicBezTo>
                      <a:pt x="0" y="1298"/>
                      <a:pt x="12" y="2299"/>
                      <a:pt x="24" y="3001"/>
                    </a:cubicBezTo>
                    <a:lnTo>
                      <a:pt x="24" y="3787"/>
                    </a:lnTo>
                    <a:lnTo>
                      <a:pt x="24" y="3989"/>
                    </a:lnTo>
                    <a:cubicBezTo>
                      <a:pt x="24" y="4013"/>
                      <a:pt x="36" y="4037"/>
                      <a:pt x="60" y="4049"/>
                    </a:cubicBezTo>
                    <a:lnTo>
                      <a:pt x="60" y="3977"/>
                    </a:lnTo>
                    <a:lnTo>
                      <a:pt x="60" y="3751"/>
                    </a:lnTo>
                    <a:cubicBezTo>
                      <a:pt x="60" y="3561"/>
                      <a:pt x="60" y="3299"/>
                      <a:pt x="71" y="2953"/>
                    </a:cubicBezTo>
                    <a:cubicBezTo>
                      <a:pt x="71" y="2270"/>
                      <a:pt x="83" y="1294"/>
                      <a:pt x="95" y="96"/>
                    </a:cubicBezTo>
                    <a:lnTo>
                      <a:pt x="95" y="96"/>
                    </a:lnTo>
                    <a:lnTo>
                      <a:pt x="7513" y="119"/>
                    </a:lnTo>
                    <a:lnTo>
                      <a:pt x="7513" y="119"/>
                    </a:lnTo>
                    <a:lnTo>
                      <a:pt x="7513" y="584"/>
                    </a:lnTo>
                    <a:lnTo>
                      <a:pt x="7513" y="1096"/>
                    </a:lnTo>
                    <a:lnTo>
                      <a:pt x="7513" y="2120"/>
                    </a:lnTo>
                    <a:lnTo>
                      <a:pt x="7513" y="3989"/>
                    </a:lnTo>
                    <a:lnTo>
                      <a:pt x="7513" y="3989"/>
                    </a:lnTo>
                    <a:lnTo>
                      <a:pt x="2167" y="4013"/>
                    </a:lnTo>
                    <a:lnTo>
                      <a:pt x="595" y="4025"/>
                    </a:lnTo>
                    <a:lnTo>
                      <a:pt x="572" y="4025"/>
                    </a:lnTo>
                    <a:lnTo>
                      <a:pt x="2119" y="4037"/>
                    </a:lnTo>
                    <a:lnTo>
                      <a:pt x="7560" y="4073"/>
                    </a:lnTo>
                    <a:lnTo>
                      <a:pt x="7620" y="4073"/>
                    </a:lnTo>
                    <a:lnTo>
                      <a:pt x="7620" y="4049"/>
                    </a:lnTo>
                    <a:lnTo>
                      <a:pt x="7620" y="2120"/>
                    </a:lnTo>
                    <a:lnTo>
                      <a:pt x="7620" y="72"/>
                    </a:lnTo>
                    <a:cubicBezTo>
                      <a:pt x="7630" y="72"/>
                      <a:pt x="7552" y="0"/>
                      <a:pt x="7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2369;p70">
                <a:extLst>
                  <a:ext uri="{FF2B5EF4-FFF2-40B4-BE49-F238E27FC236}">
                    <a16:creationId xmlns:a16="http://schemas.microsoft.com/office/drawing/2014/main" id="{FC3D97CC-67A6-4F25-9698-513C6C39565A}"/>
                  </a:ext>
                </a:extLst>
              </p:cNvPr>
              <p:cNvSpPr/>
              <p:nvPr/>
            </p:nvSpPr>
            <p:spPr>
              <a:xfrm>
                <a:off x="4899974" y="2540237"/>
                <a:ext cx="223729" cy="4623"/>
              </a:xfrm>
              <a:custGeom>
                <a:avLst/>
                <a:gdLst/>
                <a:ahLst/>
                <a:cxnLst/>
                <a:rect l="l" t="t" r="r" b="b"/>
                <a:pathLst>
                  <a:path w="5227" h="108" extrusionOk="0">
                    <a:moveTo>
                      <a:pt x="2608" y="1"/>
                    </a:moveTo>
                    <a:cubicBezTo>
                      <a:pt x="1167" y="1"/>
                      <a:pt x="0" y="24"/>
                      <a:pt x="0" y="48"/>
                    </a:cubicBezTo>
                    <a:cubicBezTo>
                      <a:pt x="0" y="84"/>
                      <a:pt x="1167" y="108"/>
                      <a:pt x="2608" y="108"/>
                    </a:cubicBezTo>
                    <a:cubicBezTo>
                      <a:pt x="4060" y="108"/>
                      <a:pt x="5227" y="84"/>
                      <a:pt x="5227" y="48"/>
                    </a:cubicBezTo>
                    <a:cubicBezTo>
                      <a:pt x="5227" y="24"/>
                      <a:pt x="4060" y="1"/>
                      <a:pt x="2608"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 name="Google Shape;2370;p70">
                <a:extLst>
                  <a:ext uri="{FF2B5EF4-FFF2-40B4-BE49-F238E27FC236}">
                    <a16:creationId xmlns:a16="http://schemas.microsoft.com/office/drawing/2014/main" id="{41793EC4-28EB-4363-867B-36CE4AE4F2D3}"/>
                  </a:ext>
                </a:extLst>
              </p:cNvPr>
              <p:cNvSpPr/>
              <p:nvPr/>
            </p:nvSpPr>
            <p:spPr>
              <a:xfrm>
                <a:off x="4899974" y="2576919"/>
                <a:ext cx="223729" cy="4623"/>
              </a:xfrm>
              <a:custGeom>
                <a:avLst/>
                <a:gdLst/>
                <a:ahLst/>
                <a:cxnLst/>
                <a:rect l="l" t="t" r="r" b="b"/>
                <a:pathLst>
                  <a:path w="5227" h="108" extrusionOk="0">
                    <a:moveTo>
                      <a:pt x="2608" y="1"/>
                    </a:moveTo>
                    <a:cubicBezTo>
                      <a:pt x="1167" y="1"/>
                      <a:pt x="0" y="25"/>
                      <a:pt x="0" y="48"/>
                    </a:cubicBezTo>
                    <a:cubicBezTo>
                      <a:pt x="0" y="84"/>
                      <a:pt x="1167" y="108"/>
                      <a:pt x="2608" y="108"/>
                    </a:cubicBezTo>
                    <a:cubicBezTo>
                      <a:pt x="4060" y="108"/>
                      <a:pt x="5227" y="84"/>
                      <a:pt x="5227" y="48"/>
                    </a:cubicBezTo>
                    <a:cubicBezTo>
                      <a:pt x="5227" y="25"/>
                      <a:pt x="4060" y="1"/>
                      <a:pt x="2608"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2372;p70">
                <a:extLst>
                  <a:ext uri="{FF2B5EF4-FFF2-40B4-BE49-F238E27FC236}">
                    <a16:creationId xmlns:a16="http://schemas.microsoft.com/office/drawing/2014/main" id="{8112EE96-3211-4EB8-A259-86E5BE375F5A}"/>
                  </a:ext>
                </a:extLst>
              </p:cNvPr>
              <p:cNvSpPr/>
              <p:nvPr/>
            </p:nvSpPr>
            <p:spPr>
              <a:xfrm>
                <a:off x="4768485" y="1045017"/>
                <a:ext cx="326711" cy="173821"/>
              </a:xfrm>
              <a:custGeom>
                <a:avLst/>
                <a:gdLst/>
                <a:ahLst/>
                <a:cxnLst/>
                <a:rect l="l" t="t" r="r" b="b"/>
                <a:pathLst>
                  <a:path w="7633" h="4061" extrusionOk="0">
                    <a:moveTo>
                      <a:pt x="7573" y="1"/>
                    </a:moveTo>
                    <a:lnTo>
                      <a:pt x="36" y="13"/>
                    </a:lnTo>
                    <a:lnTo>
                      <a:pt x="0" y="13"/>
                    </a:lnTo>
                    <a:lnTo>
                      <a:pt x="0" y="60"/>
                    </a:lnTo>
                    <a:cubicBezTo>
                      <a:pt x="0" y="1287"/>
                      <a:pt x="12" y="2275"/>
                      <a:pt x="12" y="2989"/>
                    </a:cubicBezTo>
                    <a:lnTo>
                      <a:pt x="12" y="3775"/>
                    </a:lnTo>
                    <a:lnTo>
                      <a:pt x="12" y="3977"/>
                    </a:lnTo>
                    <a:cubicBezTo>
                      <a:pt x="24" y="4001"/>
                      <a:pt x="36" y="4025"/>
                      <a:pt x="60" y="4037"/>
                    </a:cubicBezTo>
                    <a:lnTo>
                      <a:pt x="60" y="3965"/>
                    </a:lnTo>
                    <a:lnTo>
                      <a:pt x="60" y="3739"/>
                    </a:lnTo>
                    <a:cubicBezTo>
                      <a:pt x="60" y="3549"/>
                      <a:pt x="60" y="3287"/>
                      <a:pt x="72" y="2942"/>
                    </a:cubicBezTo>
                    <a:cubicBezTo>
                      <a:pt x="72" y="2258"/>
                      <a:pt x="83" y="1282"/>
                      <a:pt x="95" y="84"/>
                    </a:cubicBezTo>
                    <a:lnTo>
                      <a:pt x="95" y="84"/>
                    </a:lnTo>
                    <a:lnTo>
                      <a:pt x="7525" y="108"/>
                    </a:lnTo>
                    <a:lnTo>
                      <a:pt x="7525" y="108"/>
                    </a:lnTo>
                    <a:lnTo>
                      <a:pt x="7525" y="1084"/>
                    </a:lnTo>
                    <a:lnTo>
                      <a:pt x="7525" y="2096"/>
                    </a:lnTo>
                    <a:lnTo>
                      <a:pt x="7525" y="3978"/>
                    </a:lnTo>
                    <a:lnTo>
                      <a:pt x="7525" y="3978"/>
                    </a:lnTo>
                    <a:lnTo>
                      <a:pt x="2179" y="4001"/>
                    </a:lnTo>
                    <a:lnTo>
                      <a:pt x="608" y="4013"/>
                    </a:lnTo>
                    <a:lnTo>
                      <a:pt x="584" y="4013"/>
                    </a:lnTo>
                    <a:lnTo>
                      <a:pt x="2132" y="4025"/>
                    </a:lnTo>
                    <a:lnTo>
                      <a:pt x="7573" y="4061"/>
                    </a:lnTo>
                    <a:lnTo>
                      <a:pt x="7632" y="4061"/>
                    </a:lnTo>
                    <a:lnTo>
                      <a:pt x="7632" y="4001"/>
                    </a:lnTo>
                    <a:lnTo>
                      <a:pt x="7632" y="2072"/>
                    </a:lnTo>
                    <a:lnTo>
                      <a:pt x="7632" y="60"/>
                    </a:lnTo>
                    <a:lnTo>
                      <a:pt x="75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2373;p70">
                <a:extLst>
                  <a:ext uri="{FF2B5EF4-FFF2-40B4-BE49-F238E27FC236}">
                    <a16:creationId xmlns:a16="http://schemas.microsoft.com/office/drawing/2014/main" id="{C6DCE433-297A-4785-A982-D84A3B4EFECE}"/>
                  </a:ext>
                </a:extLst>
              </p:cNvPr>
              <p:cNvSpPr/>
              <p:nvPr/>
            </p:nvSpPr>
            <p:spPr>
              <a:xfrm>
                <a:off x="4827595" y="1104641"/>
                <a:ext cx="223771" cy="4623"/>
              </a:xfrm>
              <a:custGeom>
                <a:avLst/>
                <a:gdLst/>
                <a:ahLst/>
                <a:cxnLst/>
                <a:rect l="l" t="t" r="r" b="b"/>
                <a:pathLst>
                  <a:path w="5228" h="108" extrusionOk="0">
                    <a:moveTo>
                      <a:pt x="2608" y="1"/>
                    </a:moveTo>
                    <a:cubicBezTo>
                      <a:pt x="1167" y="1"/>
                      <a:pt x="0" y="25"/>
                      <a:pt x="0" y="60"/>
                    </a:cubicBezTo>
                    <a:cubicBezTo>
                      <a:pt x="0" y="84"/>
                      <a:pt x="1167" y="108"/>
                      <a:pt x="2608" y="108"/>
                    </a:cubicBezTo>
                    <a:cubicBezTo>
                      <a:pt x="4060" y="108"/>
                      <a:pt x="5227" y="84"/>
                      <a:pt x="5227" y="60"/>
                    </a:cubicBezTo>
                    <a:cubicBezTo>
                      <a:pt x="5227" y="25"/>
                      <a:pt x="4060" y="1"/>
                      <a:pt x="2608"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2374;p70">
                <a:extLst>
                  <a:ext uri="{FF2B5EF4-FFF2-40B4-BE49-F238E27FC236}">
                    <a16:creationId xmlns:a16="http://schemas.microsoft.com/office/drawing/2014/main" id="{45AF10BB-A2B7-46CC-B2FD-67D509C766BD}"/>
                  </a:ext>
                </a:extLst>
              </p:cNvPr>
              <p:cNvSpPr/>
              <p:nvPr/>
            </p:nvSpPr>
            <p:spPr>
              <a:xfrm>
                <a:off x="4827595" y="1141323"/>
                <a:ext cx="223771" cy="5179"/>
              </a:xfrm>
              <a:custGeom>
                <a:avLst/>
                <a:gdLst/>
                <a:ahLst/>
                <a:cxnLst/>
                <a:rect l="l" t="t" r="r" b="b"/>
                <a:pathLst>
                  <a:path w="5228" h="121" extrusionOk="0">
                    <a:moveTo>
                      <a:pt x="2608" y="1"/>
                    </a:moveTo>
                    <a:cubicBezTo>
                      <a:pt x="1167" y="1"/>
                      <a:pt x="0" y="25"/>
                      <a:pt x="0" y="61"/>
                    </a:cubicBezTo>
                    <a:cubicBezTo>
                      <a:pt x="0" y="84"/>
                      <a:pt x="1167" y="120"/>
                      <a:pt x="2608" y="120"/>
                    </a:cubicBezTo>
                    <a:cubicBezTo>
                      <a:pt x="4060" y="120"/>
                      <a:pt x="5227" y="84"/>
                      <a:pt x="5227" y="61"/>
                    </a:cubicBezTo>
                    <a:cubicBezTo>
                      <a:pt x="5227" y="25"/>
                      <a:pt x="4060" y="1"/>
                      <a:pt x="2608"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2375;p70">
                <a:extLst>
                  <a:ext uri="{FF2B5EF4-FFF2-40B4-BE49-F238E27FC236}">
                    <a16:creationId xmlns:a16="http://schemas.microsoft.com/office/drawing/2014/main" id="{DAE6EF13-F9E6-42DD-B208-C503E73E8BBB}"/>
                  </a:ext>
                </a:extLst>
              </p:cNvPr>
              <p:cNvSpPr/>
              <p:nvPr/>
            </p:nvSpPr>
            <p:spPr>
              <a:xfrm>
                <a:off x="4990159" y="1217297"/>
                <a:ext cx="4623" cy="450025"/>
              </a:xfrm>
              <a:custGeom>
                <a:avLst/>
                <a:gdLst/>
                <a:ahLst/>
                <a:cxnLst/>
                <a:rect l="l" t="t" r="r" b="b"/>
                <a:pathLst>
                  <a:path w="108" h="10514" extrusionOk="0">
                    <a:moveTo>
                      <a:pt x="60" y="0"/>
                    </a:moveTo>
                    <a:cubicBezTo>
                      <a:pt x="24" y="0"/>
                      <a:pt x="1" y="2357"/>
                      <a:pt x="1" y="5251"/>
                    </a:cubicBezTo>
                    <a:cubicBezTo>
                      <a:pt x="1" y="8156"/>
                      <a:pt x="24" y="10513"/>
                      <a:pt x="60" y="10513"/>
                    </a:cubicBezTo>
                    <a:cubicBezTo>
                      <a:pt x="84" y="10513"/>
                      <a:pt x="108" y="8156"/>
                      <a:pt x="108" y="5251"/>
                    </a:cubicBezTo>
                    <a:cubicBezTo>
                      <a:pt x="108" y="2346"/>
                      <a:pt x="84" y="0"/>
                      <a:pt x="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2376;p70">
                <a:extLst>
                  <a:ext uri="{FF2B5EF4-FFF2-40B4-BE49-F238E27FC236}">
                    <a16:creationId xmlns:a16="http://schemas.microsoft.com/office/drawing/2014/main" id="{E333E15B-DC27-4BB1-BEA8-FBFFAA7371BF}"/>
                  </a:ext>
                </a:extLst>
              </p:cNvPr>
              <p:cNvSpPr/>
              <p:nvPr/>
            </p:nvSpPr>
            <p:spPr>
              <a:xfrm>
                <a:off x="8507540" y="1486354"/>
                <a:ext cx="326711" cy="174335"/>
              </a:xfrm>
              <a:custGeom>
                <a:avLst/>
                <a:gdLst/>
                <a:ahLst/>
                <a:cxnLst/>
                <a:rect l="l" t="t" r="r" b="b"/>
                <a:pathLst>
                  <a:path w="7633" h="4073" extrusionOk="0">
                    <a:moveTo>
                      <a:pt x="7573" y="0"/>
                    </a:moveTo>
                    <a:lnTo>
                      <a:pt x="36" y="24"/>
                    </a:lnTo>
                    <a:lnTo>
                      <a:pt x="0" y="24"/>
                    </a:lnTo>
                    <a:lnTo>
                      <a:pt x="0" y="60"/>
                    </a:lnTo>
                    <a:cubicBezTo>
                      <a:pt x="0" y="1286"/>
                      <a:pt x="12" y="2286"/>
                      <a:pt x="12" y="2989"/>
                    </a:cubicBezTo>
                    <a:lnTo>
                      <a:pt x="12" y="3775"/>
                    </a:lnTo>
                    <a:lnTo>
                      <a:pt x="12" y="3977"/>
                    </a:lnTo>
                    <a:cubicBezTo>
                      <a:pt x="12" y="4037"/>
                      <a:pt x="48" y="4049"/>
                      <a:pt x="48" y="4049"/>
                    </a:cubicBezTo>
                    <a:cubicBezTo>
                      <a:pt x="48" y="4043"/>
                      <a:pt x="48" y="4037"/>
                      <a:pt x="48" y="4031"/>
                    </a:cubicBezTo>
                    <a:lnTo>
                      <a:pt x="48" y="4031"/>
                    </a:lnTo>
                    <a:cubicBezTo>
                      <a:pt x="60" y="4033"/>
                      <a:pt x="72" y="4034"/>
                      <a:pt x="85" y="4034"/>
                    </a:cubicBezTo>
                    <a:cubicBezTo>
                      <a:pt x="108" y="4034"/>
                      <a:pt x="131" y="4031"/>
                      <a:pt x="155" y="4025"/>
                    </a:cubicBezTo>
                    <a:lnTo>
                      <a:pt x="48" y="4025"/>
                    </a:lnTo>
                    <a:cubicBezTo>
                      <a:pt x="48" y="4005"/>
                      <a:pt x="48" y="3982"/>
                      <a:pt x="48" y="3965"/>
                    </a:cubicBezTo>
                    <a:lnTo>
                      <a:pt x="48" y="3763"/>
                    </a:lnTo>
                    <a:lnTo>
                      <a:pt x="48" y="2953"/>
                    </a:lnTo>
                    <a:cubicBezTo>
                      <a:pt x="48" y="2272"/>
                      <a:pt x="60" y="1300"/>
                      <a:pt x="71" y="108"/>
                    </a:cubicBezTo>
                    <a:lnTo>
                      <a:pt x="71" y="108"/>
                    </a:lnTo>
                    <a:lnTo>
                      <a:pt x="7501" y="119"/>
                    </a:lnTo>
                    <a:lnTo>
                      <a:pt x="7501" y="1096"/>
                    </a:lnTo>
                    <a:lnTo>
                      <a:pt x="7501" y="2120"/>
                    </a:lnTo>
                    <a:lnTo>
                      <a:pt x="7501" y="3989"/>
                    </a:lnTo>
                    <a:lnTo>
                      <a:pt x="7501" y="3989"/>
                    </a:lnTo>
                    <a:lnTo>
                      <a:pt x="2156" y="4013"/>
                    </a:lnTo>
                    <a:lnTo>
                      <a:pt x="596" y="4025"/>
                    </a:lnTo>
                    <a:lnTo>
                      <a:pt x="560" y="4025"/>
                    </a:lnTo>
                    <a:lnTo>
                      <a:pt x="2120" y="4049"/>
                    </a:lnTo>
                    <a:lnTo>
                      <a:pt x="7549" y="4072"/>
                    </a:lnTo>
                    <a:lnTo>
                      <a:pt x="7632" y="4072"/>
                    </a:lnTo>
                    <a:lnTo>
                      <a:pt x="7632" y="4049"/>
                    </a:lnTo>
                    <a:lnTo>
                      <a:pt x="7632" y="2120"/>
                    </a:lnTo>
                    <a:lnTo>
                      <a:pt x="7632" y="60"/>
                    </a:lnTo>
                    <a:lnTo>
                      <a:pt x="7632" y="60"/>
                    </a:lnTo>
                    <a:cubicBezTo>
                      <a:pt x="7632" y="60"/>
                      <a:pt x="7632" y="60"/>
                      <a:pt x="7632" y="60"/>
                    </a:cubicBezTo>
                    <a:lnTo>
                      <a:pt x="7632" y="60"/>
                    </a:lnTo>
                    <a:cubicBezTo>
                      <a:pt x="7627" y="54"/>
                      <a:pt x="7591" y="19"/>
                      <a:pt x="7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2377;p70">
                <a:extLst>
                  <a:ext uri="{FF2B5EF4-FFF2-40B4-BE49-F238E27FC236}">
                    <a16:creationId xmlns:a16="http://schemas.microsoft.com/office/drawing/2014/main" id="{4DD7A040-467E-4720-907B-EF066FEE48FA}"/>
                  </a:ext>
                </a:extLst>
              </p:cNvPr>
              <p:cNvSpPr/>
              <p:nvPr/>
            </p:nvSpPr>
            <p:spPr>
              <a:xfrm>
                <a:off x="8566137" y="1545978"/>
                <a:ext cx="223771" cy="4623"/>
              </a:xfrm>
              <a:custGeom>
                <a:avLst/>
                <a:gdLst/>
                <a:ahLst/>
                <a:cxnLst/>
                <a:rect l="l" t="t" r="r" b="b"/>
                <a:pathLst>
                  <a:path w="5228" h="108" extrusionOk="0">
                    <a:moveTo>
                      <a:pt x="2620" y="1"/>
                    </a:moveTo>
                    <a:cubicBezTo>
                      <a:pt x="1168" y="1"/>
                      <a:pt x="1" y="24"/>
                      <a:pt x="1" y="48"/>
                    </a:cubicBezTo>
                    <a:cubicBezTo>
                      <a:pt x="1" y="84"/>
                      <a:pt x="1168" y="108"/>
                      <a:pt x="2620" y="108"/>
                    </a:cubicBezTo>
                    <a:cubicBezTo>
                      <a:pt x="4061" y="108"/>
                      <a:pt x="5228" y="84"/>
                      <a:pt x="5228" y="48"/>
                    </a:cubicBezTo>
                    <a:cubicBezTo>
                      <a:pt x="5228" y="24"/>
                      <a:pt x="4061" y="1"/>
                      <a:pt x="2620"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2378;p70">
                <a:extLst>
                  <a:ext uri="{FF2B5EF4-FFF2-40B4-BE49-F238E27FC236}">
                    <a16:creationId xmlns:a16="http://schemas.microsoft.com/office/drawing/2014/main" id="{D597EB48-BA5B-4C2A-A151-942D1A79DB62}"/>
                  </a:ext>
                </a:extLst>
              </p:cNvPr>
              <p:cNvSpPr/>
              <p:nvPr/>
            </p:nvSpPr>
            <p:spPr>
              <a:xfrm>
                <a:off x="8566137" y="1582659"/>
                <a:ext cx="223771" cy="4623"/>
              </a:xfrm>
              <a:custGeom>
                <a:avLst/>
                <a:gdLst/>
                <a:ahLst/>
                <a:cxnLst/>
                <a:rect l="l" t="t" r="r" b="b"/>
                <a:pathLst>
                  <a:path w="5228" h="108" extrusionOk="0">
                    <a:moveTo>
                      <a:pt x="2620" y="1"/>
                    </a:moveTo>
                    <a:cubicBezTo>
                      <a:pt x="1168" y="1"/>
                      <a:pt x="1" y="25"/>
                      <a:pt x="1" y="60"/>
                    </a:cubicBezTo>
                    <a:cubicBezTo>
                      <a:pt x="1" y="84"/>
                      <a:pt x="1168" y="108"/>
                      <a:pt x="2620" y="108"/>
                    </a:cubicBezTo>
                    <a:cubicBezTo>
                      <a:pt x="4061" y="108"/>
                      <a:pt x="5228" y="84"/>
                      <a:pt x="5228" y="60"/>
                    </a:cubicBezTo>
                    <a:cubicBezTo>
                      <a:pt x="5228" y="25"/>
                      <a:pt x="4061" y="1"/>
                      <a:pt x="2620"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 name="Google Shape;2380;p70">
                <a:extLst>
                  <a:ext uri="{FF2B5EF4-FFF2-40B4-BE49-F238E27FC236}">
                    <a16:creationId xmlns:a16="http://schemas.microsoft.com/office/drawing/2014/main" id="{36E37A45-EFAB-409B-9F80-ABE46501CE38}"/>
                  </a:ext>
                </a:extLst>
              </p:cNvPr>
              <p:cNvSpPr/>
              <p:nvPr/>
            </p:nvSpPr>
            <p:spPr>
              <a:xfrm>
                <a:off x="7926582" y="3459078"/>
                <a:ext cx="326711" cy="175362"/>
              </a:xfrm>
              <a:custGeom>
                <a:avLst/>
                <a:gdLst/>
                <a:ahLst/>
                <a:cxnLst/>
                <a:rect l="l" t="t" r="r" b="b"/>
                <a:pathLst>
                  <a:path w="7633" h="4097" extrusionOk="0">
                    <a:moveTo>
                      <a:pt x="7573" y="0"/>
                    </a:moveTo>
                    <a:lnTo>
                      <a:pt x="36" y="12"/>
                    </a:lnTo>
                    <a:lnTo>
                      <a:pt x="0" y="12"/>
                    </a:lnTo>
                    <a:lnTo>
                      <a:pt x="0" y="60"/>
                    </a:lnTo>
                    <a:cubicBezTo>
                      <a:pt x="0" y="1286"/>
                      <a:pt x="12" y="2275"/>
                      <a:pt x="12" y="2977"/>
                    </a:cubicBezTo>
                    <a:cubicBezTo>
                      <a:pt x="12" y="3310"/>
                      <a:pt x="12" y="3584"/>
                      <a:pt x="24" y="3775"/>
                    </a:cubicBezTo>
                    <a:lnTo>
                      <a:pt x="24" y="3977"/>
                    </a:lnTo>
                    <a:cubicBezTo>
                      <a:pt x="36" y="4001"/>
                      <a:pt x="48" y="4037"/>
                      <a:pt x="72" y="4061"/>
                    </a:cubicBezTo>
                    <a:cubicBezTo>
                      <a:pt x="72" y="4037"/>
                      <a:pt x="72" y="4013"/>
                      <a:pt x="72" y="3989"/>
                    </a:cubicBezTo>
                    <a:lnTo>
                      <a:pt x="72" y="3775"/>
                    </a:lnTo>
                    <a:lnTo>
                      <a:pt x="72" y="2977"/>
                    </a:lnTo>
                    <a:cubicBezTo>
                      <a:pt x="72" y="2293"/>
                      <a:pt x="83" y="1318"/>
                      <a:pt x="95" y="120"/>
                    </a:cubicBezTo>
                    <a:lnTo>
                      <a:pt x="95" y="120"/>
                    </a:lnTo>
                    <a:lnTo>
                      <a:pt x="7525" y="143"/>
                    </a:lnTo>
                    <a:lnTo>
                      <a:pt x="7525" y="143"/>
                    </a:lnTo>
                    <a:lnTo>
                      <a:pt x="7525" y="2132"/>
                    </a:lnTo>
                    <a:lnTo>
                      <a:pt x="7525" y="4013"/>
                    </a:lnTo>
                    <a:lnTo>
                      <a:pt x="2179" y="4037"/>
                    </a:lnTo>
                    <a:lnTo>
                      <a:pt x="619" y="4049"/>
                    </a:lnTo>
                    <a:lnTo>
                      <a:pt x="596" y="4049"/>
                    </a:lnTo>
                    <a:lnTo>
                      <a:pt x="2143" y="4061"/>
                    </a:lnTo>
                    <a:lnTo>
                      <a:pt x="7573" y="4096"/>
                    </a:lnTo>
                    <a:lnTo>
                      <a:pt x="7632" y="4096"/>
                    </a:lnTo>
                    <a:lnTo>
                      <a:pt x="7632" y="4037"/>
                    </a:lnTo>
                    <a:lnTo>
                      <a:pt x="7632" y="2108"/>
                    </a:lnTo>
                    <a:lnTo>
                      <a:pt x="7632" y="60"/>
                    </a:lnTo>
                    <a:lnTo>
                      <a:pt x="75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2381;p70">
                <a:extLst>
                  <a:ext uri="{FF2B5EF4-FFF2-40B4-BE49-F238E27FC236}">
                    <a16:creationId xmlns:a16="http://schemas.microsoft.com/office/drawing/2014/main" id="{CBB1863A-1D5C-4E5D-82F5-50F1A6062FD7}"/>
                  </a:ext>
                </a:extLst>
              </p:cNvPr>
              <p:cNvSpPr/>
              <p:nvPr/>
            </p:nvSpPr>
            <p:spPr>
              <a:xfrm>
                <a:off x="7986205" y="3519729"/>
                <a:ext cx="223771" cy="4623"/>
              </a:xfrm>
              <a:custGeom>
                <a:avLst/>
                <a:gdLst/>
                <a:ahLst/>
                <a:cxnLst/>
                <a:rect l="l" t="t" r="r" b="b"/>
                <a:pathLst>
                  <a:path w="5228" h="108" extrusionOk="0">
                    <a:moveTo>
                      <a:pt x="2620" y="0"/>
                    </a:moveTo>
                    <a:cubicBezTo>
                      <a:pt x="1179" y="0"/>
                      <a:pt x="0" y="24"/>
                      <a:pt x="0" y="60"/>
                    </a:cubicBezTo>
                    <a:cubicBezTo>
                      <a:pt x="0" y="84"/>
                      <a:pt x="1179" y="107"/>
                      <a:pt x="2620" y="107"/>
                    </a:cubicBezTo>
                    <a:cubicBezTo>
                      <a:pt x="4060" y="107"/>
                      <a:pt x="5227" y="84"/>
                      <a:pt x="5227" y="60"/>
                    </a:cubicBezTo>
                    <a:cubicBezTo>
                      <a:pt x="5227" y="24"/>
                      <a:pt x="4060" y="0"/>
                      <a:pt x="2620"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 name="Google Shape;2382;p70">
                <a:extLst>
                  <a:ext uri="{FF2B5EF4-FFF2-40B4-BE49-F238E27FC236}">
                    <a16:creationId xmlns:a16="http://schemas.microsoft.com/office/drawing/2014/main" id="{2B8FD3D1-13DA-46B0-8E10-636D85763071}"/>
                  </a:ext>
                </a:extLst>
              </p:cNvPr>
              <p:cNvSpPr/>
              <p:nvPr/>
            </p:nvSpPr>
            <p:spPr>
              <a:xfrm>
                <a:off x="7986205" y="3556411"/>
                <a:ext cx="223771" cy="5136"/>
              </a:xfrm>
              <a:custGeom>
                <a:avLst/>
                <a:gdLst/>
                <a:ahLst/>
                <a:cxnLst/>
                <a:rect l="l" t="t" r="r" b="b"/>
                <a:pathLst>
                  <a:path w="5228" h="120" extrusionOk="0">
                    <a:moveTo>
                      <a:pt x="2620" y="1"/>
                    </a:moveTo>
                    <a:cubicBezTo>
                      <a:pt x="1179" y="1"/>
                      <a:pt x="0" y="24"/>
                      <a:pt x="0" y="60"/>
                    </a:cubicBezTo>
                    <a:cubicBezTo>
                      <a:pt x="0" y="84"/>
                      <a:pt x="1179" y="120"/>
                      <a:pt x="2620" y="120"/>
                    </a:cubicBezTo>
                    <a:cubicBezTo>
                      <a:pt x="4060" y="120"/>
                      <a:pt x="5227" y="84"/>
                      <a:pt x="5227" y="60"/>
                    </a:cubicBezTo>
                    <a:cubicBezTo>
                      <a:pt x="5227" y="24"/>
                      <a:pt x="4060" y="1"/>
                      <a:pt x="2620"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 name="Google Shape;2383;p70">
                <a:extLst>
                  <a:ext uri="{FF2B5EF4-FFF2-40B4-BE49-F238E27FC236}">
                    <a16:creationId xmlns:a16="http://schemas.microsoft.com/office/drawing/2014/main" id="{3C6F8B89-F1D7-4F77-BFEA-5DC9C14EBB22}"/>
                  </a:ext>
                </a:extLst>
              </p:cNvPr>
              <p:cNvSpPr/>
              <p:nvPr/>
            </p:nvSpPr>
            <p:spPr>
              <a:xfrm>
                <a:off x="5998714" y="437093"/>
                <a:ext cx="327225" cy="174292"/>
              </a:xfrm>
              <a:custGeom>
                <a:avLst/>
                <a:gdLst/>
                <a:ahLst/>
                <a:cxnLst/>
                <a:rect l="l" t="t" r="r" b="b"/>
                <a:pathLst>
                  <a:path w="7645" h="4072" extrusionOk="0">
                    <a:moveTo>
                      <a:pt x="7569" y="0"/>
                    </a:moveTo>
                    <a:cubicBezTo>
                      <a:pt x="7568" y="0"/>
                      <a:pt x="7572" y="5"/>
                      <a:pt x="7579" y="11"/>
                    </a:cubicBezTo>
                    <a:lnTo>
                      <a:pt x="7579" y="11"/>
                    </a:lnTo>
                    <a:lnTo>
                      <a:pt x="7584" y="11"/>
                    </a:lnTo>
                    <a:cubicBezTo>
                      <a:pt x="7574" y="3"/>
                      <a:pt x="7570" y="0"/>
                      <a:pt x="7569" y="0"/>
                    </a:cubicBezTo>
                    <a:close/>
                    <a:moveTo>
                      <a:pt x="7579" y="11"/>
                    </a:moveTo>
                    <a:lnTo>
                      <a:pt x="48" y="23"/>
                    </a:lnTo>
                    <a:lnTo>
                      <a:pt x="0" y="23"/>
                    </a:lnTo>
                    <a:lnTo>
                      <a:pt x="0" y="71"/>
                    </a:lnTo>
                    <a:cubicBezTo>
                      <a:pt x="12" y="1297"/>
                      <a:pt x="24" y="2297"/>
                      <a:pt x="36" y="2988"/>
                    </a:cubicBezTo>
                    <a:cubicBezTo>
                      <a:pt x="36" y="3333"/>
                      <a:pt x="36" y="3595"/>
                      <a:pt x="36" y="3786"/>
                    </a:cubicBezTo>
                    <a:lnTo>
                      <a:pt x="36" y="3988"/>
                    </a:lnTo>
                    <a:cubicBezTo>
                      <a:pt x="48" y="4012"/>
                      <a:pt x="60" y="4036"/>
                      <a:pt x="71" y="4048"/>
                    </a:cubicBezTo>
                    <a:lnTo>
                      <a:pt x="71" y="3976"/>
                    </a:lnTo>
                    <a:lnTo>
                      <a:pt x="71" y="3750"/>
                    </a:lnTo>
                    <a:cubicBezTo>
                      <a:pt x="71" y="3560"/>
                      <a:pt x="71" y="3298"/>
                      <a:pt x="83" y="2952"/>
                    </a:cubicBezTo>
                    <a:cubicBezTo>
                      <a:pt x="83" y="2269"/>
                      <a:pt x="95" y="1293"/>
                      <a:pt x="107" y="95"/>
                    </a:cubicBezTo>
                    <a:lnTo>
                      <a:pt x="107" y="95"/>
                    </a:lnTo>
                    <a:lnTo>
                      <a:pt x="7537" y="118"/>
                    </a:lnTo>
                    <a:lnTo>
                      <a:pt x="7537" y="118"/>
                    </a:lnTo>
                    <a:lnTo>
                      <a:pt x="7537" y="2107"/>
                    </a:lnTo>
                    <a:lnTo>
                      <a:pt x="7537" y="3988"/>
                    </a:lnTo>
                    <a:lnTo>
                      <a:pt x="2191" y="4012"/>
                    </a:lnTo>
                    <a:lnTo>
                      <a:pt x="631" y="4024"/>
                    </a:lnTo>
                    <a:lnTo>
                      <a:pt x="607" y="4024"/>
                    </a:lnTo>
                    <a:lnTo>
                      <a:pt x="2155" y="4036"/>
                    </a:lnTo>
                    <a:lnTo>
                      <a:pt x="7584" y="4072"/>
                    </a:lnTo>
                    <a:lnTo>
                      <a:pt x="7644" y="4072"/>
                    </a:lnTo>
                    <a:lnTo>
                      <a:pt x="7644" y="4048"/>
                    </a:lnTo>
                    <a:lnTo>
                      <a:pt x="7644" y="2119"/>
                    </a:lnTo>
                    <a:lnTo>
                      <a:pt x="7644" y="1107"/>
                    </a:lnTo>
                    <a:lnTo>
                      <a:pt x="7644" y="595"/>
                    </a:lnTo>
                    <a:lnTo>
                      <a:pt x="7644" y="71"/>
                    </a:lnTo>
                    <a:lnTo>
                      <a:pt x="7644" y="71"/>
                    </a:lnTo>
                    <a:cubicBezTo>
                      <a:pt x="7644" y="72"/>
                      <a:pt x="7645" y="72"/>
                      <a:pt x="7645" y="72"/>
                    </a:cubicBezTo>
                    <a:cubicBezTo>
                      <a:pt x="7645" y="72"/>
                      <a:pt x="7644" y="72"/>
                      <a:pt x="7644" y="71"/>
                    </a:cubicBezTo>
                    <a:lnTo>
                      <a:pt x="7644" y="71"/>
                    </a:lnTo>
                    <a:lnTo>
                      <a:pt x="7644" y="71"/>
                    </a:lnTo>
                    <a:cubicBezTo>
                      <a:pt x="7638" y="66"/>
                      <a:pt x="7598" y="30"/>
                      <a:pt x="7579" y="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2384;p70">
                <a:extLst>
                  <a:ext uri="{FF2B5EF4-FFF2-40B4-BE49-F238E27FC236}">
                    <a16:creationId xmlns:a16="http://schemas.microsoft.com/office/drawing/2014/main" id="{7B3DD173-FEC4-4B34-A861-611F29398239}"/>
                  </a:ext>
                </a:extLst>
              </p:cNvPr>
              <p:cNvSpPr/>
              <p:nvPr/>
            </p:nvSpPr>
            <p:spPr>
              <a:xfrm>
                <a:off x="6058338" y="497188"/>
                <a:ext cx="223729" cy="4623"/>
              </a:xfrm>
              <a:custGeom>
                <a:avLst/>
                <a:gdLst/>
                <a:ahLst/>
                <a:cxnLst/>
                <a:rect l="l" t="t" r="r" b="b"/>
                <a:pathLst>
                  <a:path w="5227" h="108" extrusionOk="0">
                    <a:moveTo>
                      <a:pt x="2619" y="1"/>
                    </a:moveTo>
                    <a:cubicBezTo>
                      <a:pt x="1167" y="1"/>
                      <a:pt x="0" y="24"/>
                      <a:pt x="0" y="48"/>
                    </a:cubicBezTo>
                    <a:cubicBezTo>
                      <a:pt x="0" y="84"/>
                      <a:pt x="1167" y="108"/>
                      <a:pt x="2619" y="108"/>
                    </a:cubicBezTo>
                    <a:cubicBezTo>
                      <a:pt x="4060" y="108"/>
                      <a:pt x="5227" y="84"/>
                      <a:pt x="5227" y="48"/>
                    </a:cubicBezTo>
                    <a:cubicBezTo>
                      <a:pt x="5227" y="24"/>
                      <a:pt x="4060" y="1"/>
                      <a:pt x="2619"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 name="Google Shape;2385;p70">
                <a:extLst>
                  <a:ext uri="{FF2B5EF4-FFF2-40B4-BE49-F238E27FC236}">
                    <a16:creationId xmlns:a16="http://schemas.microsoft.com/office/drawing/2014/main" id="{213EA096-C4D9-4182-AD11-E4C109086899}"/>
                  </a:ext>
                </a:extLst>
              </p:cNvPr>
              <p:cNvSpPr/>
              <p:nvPr/>
            </p:nvSpPr>
            <p:spPr>
              <a:xfrm>
                <a:off x="6058338" y="533870"/>
                <a:ext cx="223729" cy="4623"/>
              </a:xfrm>
              <a:custGeom>
                <a:avLst/>
                <a:gdLst/>
                <a:ahLst/>
                <a:cxnLst/>
                <a:rect l="l" t="t" r="r" b="b"/>
                <a:pathLst>
                  <a:path w="5227" h="108" extrusionOk="0">
                    <a:moveTo>
                      <a:pt x="2619" y="1"/>
                    </a:moveTo>
                    <a:cubicBezTo>
                      <a:pt x="1167" y="1"/>
                      <a:pt x="0" y="25"/>
                      <a:pt x="0" y="48"/>
                    </a:cubicBezTo>
                    <a:cubicBezTo>
                      <a:pt x="0" y="84"/>
                      <a:pt x="1167" y="108"/>
                      <a:pt x="2619" y="108"/>
                    </a:cubicBezTo>
                    <a:cubicBezTo>
                      <a:pt x="4060" y="108"/>
                      <a:pt x="5227" y="84"/>
                      <a:pt x="5227" y="48"/>
                    </a:cubicBezTo>
                    <a:cubicBezTo>
                      <a:pt x="5227" y="25"/>
                      <a:pt x="4060" y="1"/>
                      <a:pt x="2619"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 name="Google Shape;2386;p70">
                <a:extLst>
                  <a:ext uri="{FF2B5EF4-FFF2-40B4-BE49-F238E27FC236}">
                    <a16:creationId xmlns:a16="http://schemas.microsoft.com/office/drawing/2014/main" id="{FC2B8DF6-9F76-4CDC-82E0-01FBEAC47B60}"/>
                  </a:ext>
                </a:extLst>
              </p:cNvPr>
              <p:cNvSpPr/>
              <p:nvPr/>
            </p:nvSpPr>
            <p:spPr>
              <a:xfrm>
                <a:off x="8434134" y="1659105"/>
                <a:ext cx="245686" cy="40834"/>
              </a:xfrm>
              <a:custGeom>
                <a:avLst/>
                <a:gdLst/>
                <a:ahLst/>
                <a:cxnLst/>
                <a:rect l="l" t="t" r="r" b="b"/>
                <a:pathLst>
                  <a:path w="5740" h="954" extrusionOk="0">
                    <a:moveTo>
                      <a:pt x="5704" y="1"/>
                    </a:moveTo>
                    <a:cubicBezTo>
                      <a:pt x="5680" y="84"/>
                      <a:pt x="5680" y="155"/>
                      <a:pt x="5680" y="239"/>
                    </a:cubicBezTo>
                    <a:cubicBezTo>
                      <a:pt x="5680" y="409"/>
                      <a:pt x="5680" y="612"/>
                      <a:pt x="5660" y="857"/>
                    </a:cubicBezTo>
                    <a:lnTo>
                      <a:pt x="5660" y="857"/>
                    </a:lnTo>
                    <a:cubicBezTo>
                      <a:pt x="5067" y="845"/>
                      <a:pt x="4228" y="834"/>
                      <a:pt x="3299" y="834"/>
                    </a:cubicBezTo>
                    <a:cubicBezTo>
                      <a:pt x="2382" y="834"/>
                      <a:pt x="1561" y="834"/>
                      <a:pt x="965" y="858"/>
                    </a:cubicBezTo>
                    <a:lnTo>
                      <a:pt x="263" y="870"/>
                    </a:lnTo>
                    <a:cubicBezTo>
                      <a:pt x="168" y="870"/>
                      <a:pt x="84" y="882"/>
                      <a:pt x="1" y="894"/>
                    </a:cubicBezTo>
                    <a:cubicBezTo>
                      <a:pt x="84" y="906"/>
                      <a:pt x="168" y="917"/>
                      <a:pt x="263" y="917"/>
                    </a:cubicBezTo>
                    <a:lnTo>
                      <a:pt x="965" y="941"/>
                    </a:lnTo>
                    <a:cubicBezTo>
                      <a:pt x="1561" y="941"/>
                      <a:pt x="2382" y="953"/>
                      <a:pt x="3299" y="953"/>
                    </a:cubicBezTo>
                    <a:cubicBezTo>
                      <a:pt x="4252" y="953"/>
                      <a:pt x="5109" y="953"/>
                      <a:pt x="5704" y="929"/>
                    </a:cubicBezTo>
                    <a:lnTo>
                      <a:pt x="5740" y="929"/>
                    </a:lnTo>
                    <a:lnTo>
                      <a:pt x="5740" y="894"/>
                    </a:lnTo>
                    <a:cubicBezTo>
                      <a:pt x="5740" y="632"/>
                      <a:pt x="5728" y="417"/>
                      <a:pt x="5728" y="239"/>
                    </a:cubicBezTo>
                    <a:cubicBezTo>
                      <a:pt x="5728" y="155"/>
                      <a:pt x="5716" y="84"/>
                      <a:pt x="57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2387;p70">
                <a:extLst>
                  <a:ext uri="{FF2B5EF4-FFF2-40B4-BE49-F238E27FC236}">
                    <a16:creationId xmlns:a16="http://schemas.microsoft.com/office/drawing/2014/main" id="{06408324-9A2F-4F9D-A0B6-2553C49E9D72}"/>
                  </a:ext>
                </a:extLst>
              </p:cNvPr>
              <p:cNvSpPr/>
              <p:nvPr/>
            </p:nvSpPr>
            <p:spPr>
              <a:xfrm>
                <a:off x="6203567" y="609801"/>
                <a:ext cx="96348" cy="525486"/>
              </a:xfrm>
              <a:custGeom>
                <a:avLst/>
                <a:gdLst/>
                <a:ahLst/>
                <a:cxnLst/>
                <a:rect l="l" t="t" r="r" b="b"/>
                <a:pathLst>
                  <a:path w="2251" h="12277" extrusionOk="0">
                    <a:moveTo>
                      <a:pt x="155" y="1"/>
                    </a:moveTo>
                    <a:cubicBezTo>
                      <a:pt x="143" y="96"/>
                      <a:pt x="131" y="191"/>
                      <a:pt x="131" y="298"/>
                    </a:cubicBezTo>
                    <a:cubicBezTo>
                      <a:pt x="131" y="501"/>
                      <a:pt x="107" y="763"/>
                      <a:pt x="96" y="1096"/>
                    </a:cubicBezTo>
                    <a:cubicBezTo>
                      <a:pt x="72" y="1811"/>
                      <a:pt x="36" y="2787"/>
                      <a:pt x="0" y="3918"/>
                    </a:cubicBezTo>
                    <a:cubicBezTo>
                      <a:pt x="131" y="4632"/>
                      <a:pt x="286" y="5418"/>
                      <a:pt x="465" y="6240"/>
                    </a:cubicBezTo>
                    <a:cubicBezTo>
                      <a:pt x="858" y="7930"/>
                      <a:pt x="1286" y="9442"/>
                      <a:pt x="1643" y="10526"/>
                    </a:cubicBezTo>
                    <a:cubicBezTo>
                      <a:pt x="1810" y="11062"/>
                      <a:pt x="1965" y="11502"/>
                      <a:pt x="2072" y="11800"/>
                    </a:cubicBezTo>
                    <a:lnTo>
                      <a:pt x="2191" y="12145"/>
                    </a:lnTo>
                    <a:cubicBezTo>
                      <a:pt x="2203" y="12193"/>
                      <a:pt x="2227" y="12240"/>
                      <a:pt x="2251" y="12276"/>
                    </a:cubicBezTo>
                    <a:cubicBezTo>
                      <a:pt x="2251" y="12240"/>
                      <a:pt x="2239" y="12193"/>
                      <a:pt x="2227" y="12157"/>
                    </a:cubicBezTo>
                    <a:cubicBezTo>
                      <a:pt x="2203" y="12062"/>
                      <a:pt x="2167" y="11943"/>
                      <a:pt x="2120" y="11800"/>
                    </a:cubicBezTo>
                    <a:lnTo>
                      <a:pt x="1727" y="10514"/>
                    </a:lnTo>
                    <a:cubicBezTo>
                      <a:pt x="1405" y="9431"/>
                      <a:pt x="977" y="7918"/>
                      <a:pt x="596" y="6228"/>
                    </a:cubicBezTo>
                    <a:cubicBezTo>
                      <a:pt x="405" y="5418"/>
                      <a:pt x="250" y="4632"/>
                      <a:pt x="107" y="3930"/>
                    </a:cubicBezTo>
                    <a:cubicBezTo>
                      <a:pt x="131" y="2787"/>
                      <a:pt x="155" y="1811"/>
                      <a:pt x="167" y="1108"/>
                    </a:cubicBezTo>
                    <a:lnTo>
                      <a:pt x="167" y="298"/>
                    </a:lnTo>
                    <a:cubicBezTo>
                      <a:pt x="167" y="191"/>
                      <a:pt x="167" y="96"/>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2388;p70">
                <a:extLst>
                  <a:ext uri="{FF2B5EF4-FFF2-40B4-BE49-F238E27FC236}">
                    <a16:creationId xmlns:a16="http://schemas.microsoft.com/office/drawing/2014/main" id="{99902D73-7B06-4775-9958-020DD5478022}"/>
                  </a:ext>
                </a:extLst>
              </p:cNvPr>
              <p:cNvSpPr/>
              <p:nvPr/>
            </p:nvSpPr>
            <p:spPr>
              <a:xfrm>
                <a:off x="7639676" y="3556411"/>
                <a:ext cx="273166" cy="5136"/>
              </a:xfrm>
              <a:custGeom>
                <a:avLst/>
                <a:gdLst/>
                <a:ahLst/>
                <a:cxnLst/>
                <a:rect l="l" t="t" r="r" b="b"/>
                <a:pathLst>
                  <a:path w="6382" h="120" extrusionOk="0">
                    <a:moveTo>
                      <a:pt x="3191" y="1"/>
                    </a:moveTo>
                    <a:cubicBezTo>
                      <a:pt x="1429" y="1"/>
                      <a:pt x="0" y="24"/>
                      <a:pt x="0" y="60"/>
                    </a:cubicBezTo>
                    <a:cubicBezTo>
                      <a:pt x="0" y="84"/>
                      <a:pt x="1429" y="120"/>
                      <a:pt x="3191" y="120"/>
                    </a:cubicBezTo>
                    <a:cubicBezTo>
                      <a:pt x="4953" y="120"/>
                      <a:pt x="6382" y="84"/>
                      <a:pt x="6382" y="60"/>
                    </a:cubicBezTo>
                    <a:cubicBezTo>
                      <a:pt x="6382" y="24"/>
                      <a:pt x="4953" y="1"/>
                      <a:pt x="3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 name="Google Shape;2389;p70">
              <a:extLst>
                <a:ext uri="{FF2B5EF4-FFF2-40B4-BE49-F238E27FC236}">
                  <a16:creationId xmlns:a16="http://schemas.microsoft.com/office/drawing/2014/main" id="{8956E974-D4AD-4B52-9B19-24412CED2609}"/>
                </a:ext>
              </a:extLst>
            </p:cNvPr>
            <p:cNvSpPr/>
            <p:nvPr/>
          </p:nvSpPr>
          <p:spPr>
            <a:xfrm>
              <a:off x="4756525" y="4476034"/>
              <a:ext cx="3763436" cy="4684"/>
            </a:xfrm>
            <a:custGeom>
              <a:avLst/>
              <a:gdLst/>
              <a:ahLst/>
              <a:cxnLst/>
              <a:rect l="l" t="t" r="r" b="b"/>
              <a:pathLst>
                <a:path w="96418" h="120" extrusionOk="0">
                  <a:moveTo>
                    <a:pt x="48209" y="0"/>
                  </a:moveTo>
                  <a:cubicBezTo>
                    <a:pt x="21586" y="0"/>
                    <a:pt x="0" y="36"/>
                    <a:pt x="0" y="60"/>
                  </a:cubicBezTo>
                  <a:cubicBezTo>
                    <a:pt x="0" y="95"/>
                    <a:pt x="21586" y="119"/>
                    <a:pt x="48209" y="119"/>
                  </a:cubicBezTo>
                  <a:cubicBezTo>
                    <a:pt x="74831" y="119"/>
                    <a:pt x="96417" y="95"/>
                    <a:pt x="96417" y="60"/>
                  </a:cubicBezTo>
                  <a:cubicBezTo>
                    <a:pt x="96417" y="36"/>
                    <a:pt x="74843" y="0"/>
                    <a:pt x="48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9" name="Google Shape;2390;p70">
              <a:extLst>
                <a:ext uri="{FF2B5EF4-FFF2-40B4-BE49-F238E27FC236}">
                  <a16:creationId xmlns:a16="http://schemas.microsoft.com/office/drawing/2014/main" id="{8D11D817-A420-4B7C-8500-5E007CC27FA4}"/>
                </a:ext>
              </a:extLst>
            </p:cNvPr>
            <p:cNvGrpSpPr/>
            <p:nvPr/>
          </p:nvGrpSpPr>
          <p:grpSpPr>
            <a:xfrm>
              <a:off x="6505524" y="1565054"/>
              <a:ext cx="1085064" cy="3041959"/>
              <a:chOff x="5388175" y="3074113"/>
              <a:chExt cx="694975" cy="1948350"/>
            </a:xfrm>
          </p:grpSpPr>
          <p:sp>
            <p:nvSpPr>
              <p:cNvPr id="300" name="Google Shape;2391;p70">
                <a:extLst>
                  <a:ext uri="{FF2B5EF4-FFF2-40B4-BE49-F238E27FC236}">
                    <a16:creationId xmlns:a16="http://schemas.microsoft.com/office/drawing/2014/main" id="{CC4D7B52-E3BE-4C01-9A31-9147EE555ACA}"/>
                  </a:ext>
                </a:extLst>
              </p:cNvPr>
              <p:cNvSpPr/>
              <p:nvPr/>
            </p:nvSpPr>
            <p:spPr>
              <a:xfrm>
                <a:off x="5388175" y="3484513"/>
                <a:ext cx="122675" cy="150950"/>
              </a:xfrm>
              <a:custGeom>
                <a:avLst/>
                <a:gdLst/>
                <a:ahLst/>
                <a:cxnLst/>
                <a:rect l="l" t="t" r="r" b="b"/>
                <a:pathLst>
                  <a:path w="4907" h="6038" extrusionOk="0">
                    <a:moveTo>
                      <a:pt x="120" y="1"/>
                    </a:moveTo>
                    <a:cubicBezTo>
                      <a:pt x="1" y="167"/>
                      <a:pt x="13" y="394"/>
                      <a:pt x="144" y="548"/>
                    </a:cubicBezTo>
                    <a:lnTo>
                      <a:pt x="1025" y="1691"/>
                    </a:lnTo>
                    <a:lnTo>
                      <a:pt x="787" y="1846"/>
                    </a:lnTo>
                    <a:cubicBezTo>
                      <a:pt x="596" y="1989"/>
                      <a:pt x="525" y="2239"/>
                      <a:pt x="620" y="2453"/>
                    </a:cubicBezTo>
                    <a:lnTo>
                      <a:pt x="656" y="2537"/>
                    </a:lnTo>
                    <a:lnTo>
                      <a:pt x="382" y="2906"/>
                    </a:lnTo>
                    <a:cubicBezTo>
                      <a:pt x="299" y="3025"/>
                      <a:pt x="310" y="3192"/>
                      <a:pt x="418" y="3287"/>
                    </a:cubicBezTo>
                    <a:lnTo>
                      <a:pt x="2049" y="4894"/>
                    </a:lnTo>
                    <a:lnTo>
                      <a:pt x="3918" y="6037"/>
                    </a:lnTo>
                    <a:lnTo>
                      <a:pt x="4906" y="4620"/>
                    </a:lnTo>
                    <a:lnTo>
                      <a:pt x="4644" y="3525"/>
                    </a:lnTo>
                    <a:lnTo>
                      <a:pt x="3680" y="2144"/>
                    </a:lnTo>
                    <a:lnTo>
                      <a:pt x="3347" y="1691"/>
                    </a:lnTo>
                    <a:lnTo>
                      <a:pt x="2382" y="1715"/>
                    </a:lnTo>
                    <a:lnTo>
                      <a:pt x="120" y="1"/>
                    </a:lnTo>
                    <a:close/>
                  </a:path>
                </a:pathLst>
              </a:custGeom>
              <a:solidFill>
                <a:srgbClr val="FAB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2392;p70">
                <a:extLst>
                  <a:ext uri="{FF2B5EF4-FFF2-40B4-BE49-F238E27FC236}">
                    <a16:creationId xmlns:a16="http://schemas.microsoft.com/office/drawing/2014/main" id="{987EC219-162B-4E91-835A-FAC4C748C5B6}"/>
                  </a:ext>
                </a:extLst>
              </p:cNvPr>
              <p:cNvSpPr/>
              <p:nvPr/>
            </p:nvSpPr>
            <p:spPr>
              <a:xfrm>
                <a:off x="5403375" y="3526788"/>
                <a:ext cx="30675" cy="33375"/>
              </a:xfrm>
              <a:custGeom>
                <a:avLst/>
                <a:gdLst/>
                <a:ahLst/>
                <a:cxnLst/>
                <a:rect l="l" t="t" r="r" b="b"/>
                <a:pathLst>
                  <a:path w="1227" h="1335" extrusionOk="0">
                    <a:moveTo>
                      <a:pt x="369" y="0"/>
                    </a:moveTo>
                    <a:lnTo>
                      <a:pt x="369" y="0"/>
                    </a:lnTo>
                    <a:cubicBezTo>
                      <a:pt x="441" y="119"/>
                      <a:pt x="512" y="227"/>
                      <a:pt x="607" y="322"/>
                    </a:cubicBezTo>
                    <a:lnTo>
                      <a:pt x="893" y="655"/>
                    </a:lnTo>
                    <a:cubicBezTo>
                      <a:pt x="988" y="786"/>
                      <a:pt x="1119" y="917"/>
                      <a:pt x="1095" y="1084"/>
                    </a:cubicBezTo>
                    <a:cubicBezTo>
                      <a:pt x="1072" y="1155"/>
                      <a:pt x="1012" y="1203"/>
                      <a:pt x="941" y="1215"/>
                    </a:cubicBezTo>
                    <a:cubicBezTo>
                      <a:pt x="913" y="1224"/>
                      <a:pt x="886" y="1228"/>
                      <a:pt x="859" y="1228"/>
                    </a:cubicBezTo>
                    <a:cubicBezTo>
                      <a:pt x="815" y="1228"/>
                      <a:pt x="771" y="1218"/>
                      <a:pt x="726" y="1203"/>
                    </a:cubicBezTo>
                    <a:cubicBezTo>
                      <a:pt x="595" y="1143"/>
                      <a:pt x="464" y="1084"/>
                      <a:pt x="345" y="1000"/>
                    </a:cubicBezTo>
                    <a:cubicBezTo>
                      <a:pt x="238" y="929"/>
                      <a:pt x="119" y="858"/>
                      <a:pt x="0" y="810"/>
                    </a:cubicBezTo>
                    <a:lnTo>
                      <a:pt x="0" y="810"/>
                    </a:lnTo>
                    <a:cubicBezTo>
                      <a:pt x="83" y="917"/>
                      <a:pt x="191" y="1000"/>
                      <a:pt x="310" y="1072"/>
                    </a:cubicBezTo>
                    <a:cubicBezTo>
                      <a:pt x="429" y="1155"/>
                      <a:pt x="560" y="1227"/>
                      <a:pt x="691" y="1298"/>
                    </a:cubicBezTo>
                    <a:cubicBezTo>
                      <a:pt x="752" y="1321"/>
                      <a:pt x="814" y="1334"/>
                      <a:pt x="875" y="1334"/>
                    </a:cubicBezTo>
                    <a:cubicBezTo>
                      <a:pt x="909" y="1334"/>
                      <a:pt x="943" y="1330"/>
                      <a:pt x="976" y="1322"/>
                    </a:cubicBezTo>
                    <a:cubicBezTo>
                      <a:pt x="1095" y="1298"/>
                      <a:pt x="1179" y="1215"/>
                      <a:pt x="1203" y="1108"/>
                    </a:cubicBezTo>
                    <a:cubicBezTo>
                      <a:pt x="1226" y="1000"/>
                      <a:pt x="1203" y="881"/>
                      <a:pt x="1131" y="798"/>
                    </a:cubicBezTo>
                    <a:cubicBezTo>
                      <a:pt x="1084" y="727"/>
                      <a:pt x="1036" y="655"/>
                      <a:pt x="964" y="596"/>
                    </a:cubicBezTo>
                    <a:lnTo>
                      <a:pt x="667" y="274"/>
                    </a:lnTo>
                    <a:cubicBezTo>
                      <a:pt x="583" y="167"/>
                      <a:pt x="488" y="72"/>
                      <a:pt x="369"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2393;p70">
                <a:extLst>
                  <a:ext uri="{FF2B5EF4-FFF2-40B4-BE49-F238E27FC236}">
                    <a16:creationId xmlns:a16="http://schemas.microsoft.com/office/drawing/2014/main" id="{231C064C-46B5-4235-A2E0-2A29B498DA42}"/>
                  </a:ext>
                </a:extLst>
              </p:cNvPr>
              <p:cNvSpPr/>
              <p:nvPr/>
            </p:nvSpPr>
            <p:spPr>
              <a:xfrm>
                <a:off x="5397400" y="3548813"/>
                <a:ext cx="31000" cy="30825"/>
              </a:xfrm>
              <a:custGeom>
                <a:avLst/>
                <a:gdLst/>
                <a:ahLst/>
                <a:cxnLst/>
                <a:rect l="l" t="t" r="r" b="b"/>
                <a:pathLst>
                  <a:path w="1240" h="1233" extrusionOk="0">
                    <a:moveTo>
                      <a:pt x="311" y="0"/>
                    </a:moveTo>
                    <a:lnTo>
                      <a:pt x="311" y="0"/>
                    </a:lnTo>
                    <a:cubicBezTo>
                      <a:pt x="406" y="96"/>
                      <a:pt x="513" y="179"/>
                      <a:pt x="620" y="262"/>
                    </a:cubicBezTo>
                    <a:cubicBezTo>
                      <a:pt x="727" y="358"/>
                      <a:pt x="822" y="465"/>
                      <a:pt x="918" y="584"/>
                    </a:cubicBezTo>
                    <a:cubicBezTo>
                      <a:pt x="965" y="643"/>
                      <a:pt x="1013" y="703"/>
                      <a:pt x="1061" y="774"/>
                    </a:cubicBezTo>
                    <a:cubicBezTo>
                      <a:pt x="1108" y="846"/>
                      <a:pt x="1120" y="929"/>
                      <a:pt x="1096" y="1001"/>
                    </a:cubicBezTo>
                    <a:cubicBezTo>
                      <a:pt x="1049" y="1072"/>
                      <a:pt x="989" y="1108"/>
                      <a:pt x="906" y="1120"/>
                    </a:cubicBezTo>
                    <a:cubicBezTo>
                      <a:pt x="834" y="1120"/>
                      <a:pt x="751" y="1108"/>
                      <a:pt x="692" y="1072"/>
                    </a:cubicBezTo>
                    <a:cubicBezTo>
                      <a:pt x="561" y="1001"/>
                      <a:pt x="441" y="929"/>
                      <a:pt x="334" y="834"/>
                    </a:cubicBezTo>
                    <a:cubicBezTo>
                      <a:pt x="239" y="739"/>
                      <a:pt x="120" y="655"/>
                      <a:pt x="1" y="608"/>
                    </a:cubicBezTo>
                    <a:lnTo>
                      <a:pt x="1" y="608"/>
                    </a:lnTo>
                    <a:cubicBezTo>
                      <a:pt x="1" y="608"/>
                      <a:pt x="96" y="727"/>
                      <a:pt x="287" y="893"/>
                    </a:cubicBezTo>
                    <a:cubicBezTo>
                      <a:pt x="394" y="1001"/>
                      <a:pt x="513" y="1096"/>
                      <a:pt x="644" y="1167"/>
                    </a:cubicBezTo>
                    <a:cubicBezTo>
                      <a:pt x="709" y="1211"/>
                      <a:pt x="784" y="1232"/>
                      <a:pt x="859" y="1232"/>
                    </a:cubicBezTo>
                    <a:cubicBezTo>
                      <a:pt x="988" y="1232"/>
                      <a:pt x="1116" y="1169"/>
                      <a:pt x="1192" y="1048"/>
                    </a:cubicBezTo>
                    <a:cubicBezTo>
                      <a:pt x="1239" y="941"/>
                      <a:pt x="1215" y="822"/>
                      <a:pt x="1156" y="727"/>
                    </a:cubicBezTo>
                    <a:cubicBezTo>
                      <a:pt x="1108" y="655"/>
                      <a:pt x="1061" y="584"/>
                      <a:pt x="989" y="512"/>
                    </a:cubicBezTo>
                    <a:cubicBezTo>
                      <a:pt x="894" y="393"/>
                      <a:pt x="787" y="298"/>
                      <a:pt x="668" y="203"/>
                    </a:cubicBezTo>
                    <a:cubicBezTo>
                      <a:pt x="561" y="108"/>
                      <a:pt x="441" y="36"/>
                      <a:pt x="311"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2394;p70">
                <a:extLst>
                  <a:ext uri="{FF2B5EF4-FFF2-40B4-BE49-F238E27FC236}">
                    <a16:creationId xmlns:a16="http://schemas.microsoft.com/office/drawing/2014/main" id="{06CB42C2-79DB-450A-B768-237047B886C6}"/>
                  </a:ext>
                </a:extLst>
              </p:cNvPr>
              <p:cNvSpPr/>
              <p:nvPr/>
            </p:nvSpPr>
            <p:spPr>
              <a:xfrm>
                <a:off x="5427475" y="3527388"/>
                <a:ext cx="36625" cy="56875"/>
              </a:xfrm>
              <a:custGeom>
                <a:avLst/>
                <a:gdLst/>
                <a:ahLst/>
                <a:cxnLst/>
                <a:rect l="l" t="t" r="r" b="b"/>
                <a:pathLst>
                  <a:path w="1465" h="2275" extrusionOk="0">
                    <a:moveTo>
                      <a:pt x="0" y="0"/>
                    </a:moveTo>
                    <a:lnTo>
                      <a:pt x="0" y="60"/>
                    </a:lnTo>
                    <a:cubicBezTo>
                      <a:pt x="24" y="238"/>
                      <a:pt x="120" y="405"/>
                      <a:pt x="262" y="512"/>
                    </a:cubicBezTo>
                    <a:cubicBezTo>
                      <a:pt x="417" y="631"/>
                      <a:pt x="608" y="703"/>
                      <a:pt x="798" y="738"/>
                    </a:cubicBezTo>
                    <a:cubicBezTo>
                      <a:pt x="870" y="750"/>
                      <a:pt x="938" y="756"/>
                      <a:pt x="1007" y="756"/>
                    </a:cubicBezTo>
                    <a:cubicBezTo>
                      <a:pt x="1038" y="756"/>
                      <a:pt x="1070" y="755"/>
                      <a:pt x="1103" y="752"/>
                    </a:cubicBezTo>
                    <a:lnTo>
                      <a:pt x="1103" y="752"/>
                    </a:lnTo>
                    <a:cubicBezTo>
                      <a:pt x="1007" y="937"/>
                      <a:pt x="967" y="1137"/>
                      <a:pt x="977" y="1346"/>
                    </a:cubicBezTo>
                    <a:cubicBezTo>
                      <a:pt x="977" y="1536"/>
                      <a:pt x="1013" y="1738"/>
                      <a:pt x="1108" y="1905"/>
                    </a:cubicBezTo>
                    <a:cubicBezTo>
                      <a:pt x="1167" y="2024"/>
                      <a:pt x="1251" y="2119"/>
                      <a:pt x="1346" y="2203"/>
                    </a:cubicBezTo>
                    <a:cubicBezTo>
                      <a:pt x="1417" y="2262"/>
                      <a:pt x="1465" y="2274"/>
                      <a:pt x="1465" y="2274"/>
                    </a:cubicBezTo>
                    <a:cubicBezTo>
                      <a:pt x="1358" y="2155"/>
                      <a:pt x="1251" y="2024"/>
                      <a:pt x="1179" y="1881"/>
                    </a:cubicBezTo>
                    <a:cubicBezTo>
                      <a:pt x="1108" y="1715"/>
                      <a:pt x="1072" y="1524"/>
                      <a:pt x="1084" y="1346"/>
                    </a:cubicBezTo>
                    <a:cubicBezTo>
                      <a:pt x="1072" y="1119"/>
                      <a:pt x="1132" y="905"/>
                      <a:pt x="1251" y="715"/>
                    </a:cubicBezTo>
                    <a:lnTo>
                      <a:pt x="1334" y="607"/>
                    </a:lnTo>
                    <a:lnTo>
                      <a:pt x="1334" y="607"/>
                    </a:lnTo>
                    <a:lnTo>
                      <a:pt x="1203" y="631"/>
                    </a:lnTo>
                    <a:cubicBezTo>
                      <a:pt x="1138" y="637"/>
                      <a:pt x="1075" y="640"/>
                      <a:pt x="1013" y="640"/>
                    </a:cubicBezTo>
                    <a:cubicBezTo>
                      <a:pt x="950" y="640"/>
                      <a:pt x="887" y="637"/>
                      <a:pt x="822" y="631"/>
                    </a:cubicBezTo>
                    <a:cubicBezTo>
                      <a:pt x="643" y="595"/>
                      <a:pt x="477" y="524"/>
                      <a:pt x="334" y="429"/>
                    </a:cubicBezTo>
                    <a:cubicBezTo>
                      <a:pt x="227" y="344"/>
                      <a:pt x="150" y="220"/>
                      <a:pt x="109" y="93"/>
                    </a:cubicBezTo>
                    <a:lnTo>
                      <a:pt x="109" y="93"/>
                    </a:lnTo>
                    <a:cubicBezTo>
                      <a:pt x="416" y="82"/>
                      <a:pt x="679" y="71"/>
                      <a:pt x="858" y="60"/>
                    </a:cubicBezTo>
                    <a:cubicBezTo>
                      <a:pt x="965" y="60"/>
                      <a:pt x="1060" y="48"/>
                      <a:pt x="1155" y="24"/>
                    </a:cubicBezTo>
                    <a:cubicBezTo>
                      <a:pt x="1060" y="0"/>
                      <a:pt x="953" y="0"/>
                      <a:pt x="858"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2395;p70">
                <a:extLst>
                  <a:ext uri="{FF2B5EF4-FFF2-40B4-BE49-F238E27FC236}">
                    <a16:creationId xmlns:a16="http://schemas.microsoft.com/office/drawing/2014/main" id="{A4ADA015-E844-4255-B03F-FB6574483FD2}"/>
                  </a:ext>
                </a:extLst>
              </p:cNvPr>
              <p:cNvSpPr/>
              <p:nvPr/>
            </p:nvSpPr>
            <p:spPr>
              <a:xfrm>
                <a:off x="5680175" y="3157988"/>
                <a:ext cx="28025" cy="180400"/>
              </a:xfrm>
              <a:custGeom>
                <a:avLst/>
                <a:gdLst/>
                <a:ahLst/>
                <a:cxnLst/>
                <a:rect l="l" t="t" r="r" b="b"/>
                <a:pathLst>
                  <a:path w="1121" h="7216" extrusionOk="0">
                    <a:moveTo>
                      <a:pt x="608" y="1"/>
                    </a:moveTo>
                    <a:cubicBezTo>
                      <a:pt x="596" y="1"/>
                      <a:pt x="584" y="24"/>
                      <a:pt x="549" y="72"/>
                    </a:cubicBezTo>
                    <a:cubicBezTo>
                      <a:pt x="501" y="132"/>
                      <a:pt x="477" y="215"/>
                      <a:pt x="453" y="286"/>
                    </a:cubicBezTo>
                    <a:cubicBezTo>
                      <a:pt x="382" y="572"/>
                      <a:pt x="406" y="858"/>
                      <a:pt x="513" y="1132"/>
                    </a:cubicBezTo>
                    <a:cubicBezTo>
                      <a:pt x="620" y="1477"/>
                      <a:pt x="858" y="1834"/>
                      <a:pt x="953" y="2275"/>
                    </a:cubicBezTo>
                    <a:cubicBezTo>
                      <a:pt x="1001" y="2513"/>
                      <a:pt x="989" y="2751"/>
                      <a:pt x="906" y="2965"/>
                    </a:cubicBezTo>
                    <a:cubicBezTo>
                      <a:pt x="811" y="3215"/>
                      <a:pt x="691" y="3441"/>
                      <a:pt x="549" y="3656"/>
                    </a:cubicBezTo>
                    <a:cubicBezTo>
                      <a:pt x="406" y="3882"/>
                      <a:pt x="287" y="4120"/>
                      <a:pt x="179" y="4370"/>
                    </a:cubicBezTo>
                    <a:cubicBezTo>
                      <a:pt x="1" y="4823"/>
                      <a:pt x="25" y="5335"/>
                      <a:pt x="251" y="5763"/>
                    </a:cubicBezTo>
                    <a:cubicBezTo>
                      <a:pt x="346" y="5942"/>
                      <a:pt x="465" y="6097"/>
                      <a:pt x="608" y="6228"/>
                    </a:cubicBezTo>
                    <a:cubicBezTo>
                      <a:pt x="727" y="6347"/>
                      <a:pt x="822" y="6466"/>
                      <a:pt x="906" y="6597"/>
                    </a:cubicBezTo>
                    <a:cubicBezTo>
                      <a:pt x="977" y="6692"/>
                      <a:pt x="1013" y="6799"/>
                      <a:pt x="1025" y="6918"/>
                    </a:cubicBezTo>
                    <a:cubicBezTo>
                      <a:pt x="1037" y="7013"/>
                      <a:pt x="1025" y="7120"/>
                      <a:pt x="989" y="7216"/>
                    </a:cubicBezTo>
                    <a:cubicBezTo>
                      <a:pt x="989" y="7216"/>
                      <a:pt x="1013" y="7192"/>
                      <a:pt x="1037" y="7120"/>
                    </a:cubicBezTo>
                    <a:cubicBezTo>
                      <a:pt x="1072" y="7049"/>
                      <a:pt x="1084" y="6978"/>
                      <a:pt x="1084" y="6906"/>
                    </a:cubicBezTo>
                    <a:cubicBezTo>
                      <a:pt x="1072" y="6775"/>
                      <a:pt x="1037" y="6656"/>
                      <a:pt x="977" y="6549"/>
                    </a:cubicBezTo>
                    <a:cubicBezTo>
                      <a:pt x="894" y="6406"/>
                      <a:pt x="787" y="6275"/>
                      <a:pt x="680" y="6168"/>
                    </a:cubicBezTo>
                    <a:cubicBezTo>
                      <a:pt x="549" y="6025"/>
                      <a:pt x="430" y="5870"/>
                      <a:pt x="346" y="5704"/>
                    </a:cubicBezTo>
                    <a:cubicBezTo>
                      <a:pt x="251" y="5513"/>
                      <a:pt x="191" y="5299"/>
                      <a:pt x="179" y="5085"/>
                    </a:cubicBezTo>
                    <a:cubicBezTo>
                      <a:pt x="168" y="4858"/>
                      <a:pt x="203" y="4620"/>
                      <a:pt x="299" y="4394"/>
                    </a:cubicBezTo>
                    <a:cubicBezTo>
                      <a:pt x="394" y="4156"/>
                      <a:pt x="525" y="3930"/>
                      <a:pt x="668" y="3715"/>
                    </a:cubicBezTo>
                    <a:cubicBezTo>
                      <a:pt x="811" y="3489"/>
                      <a:pt x="930" y="3251"/>
                      <a:pt x="1025" y="3001"/>
                    </a:cubicBezTo>
                    <a:cubicBezTo>
                      <a:pt x="1108" y="2751"/>
                      <a:pt x="1120" y="2489"/>
                      <a:pt x="1072" y="2239"/>
                    </a:cubicBezTo>
                    <a:cubicBezTo>
                      <a:pt x="965" y="1763"/>
                      <a:pt x="715" y="1417"/>
                      <a:pt x="596" y="1084"/>
                    </a:cubicBezTo>
                    <a:cubicBezTo>
                      <a:pt x="477" y="834"/>
                      <a:pt x="453" y="560"/>
                      <a:pt x="501" y="286"/>
                    </a:cubicBezTo>
                    <a:cubicBezTo>
                      <a:pt x="525" y="191"/>
                      <a:pt x="560" y="96"/>
                      <a:pt x="608" y="1"/>
                    </a:cubicBezTo>
                    <a:close/>
                  </a:path>
                </a:pathLst>
              </a:custGeom>
              <a:solidFill>
                <a:srgbClr val="254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2396;p70">
                <a:extLst>
                  <a:ext uri="{FF2B5EF4-FFF2-40B4-BE49-F238E27FC236}">
                    <a16:creationId xmlns:a16="http://schemas.microsoft.com/office/drawing/2014/main" id="{791CBDD3-97B4-474D-BA87-32796A2345F5}"/>
                  </a:ext>
                </a:extLst>
              </p:cNvPr>
              <p:cNvSpPr/>
              <p:nvPr/>
            </p:nvSpPr>
            <p:spPr>
              <a:xfrm>
                <a:off x="5861150" y="3203413"/>
                <a:ext cx="68500" cy="107600"/>
              </a:xfrm>
              <a:custGeom>
                <a:avLst/>
                <a:gdLst/>
                <a:ahLst/>
                <a:cxnLst/>
                <a:rect l="l" t="t" r="r" b="b"/>
                <a:pathLst>
                  <a:path w="2740" h="4304" extrusionOk="0">
                    <a:moveTo>
                      <a:pt x="1180" y="0"/>
                    </a:moveTo>
                    <a:cubicBezTo>
                      <a:pt x="982" y="0"/>
                      <a:pt x="785" y="29"/>
                      <a:pt x="596" y="89"/>
                    </a:cubicBezTo>
                    <a:lnTo>
                      <a:pt x="1" y="3601"/>
                    </a:lnTo>
                    <a:cubicBezTo>
                      <a:pt x="144" y="4006"/>
                      <a:pt x="513" y="4280"/>
                      <a:pt x="930" y="4303"/>
                    </a:cubicBezTo>
                    <a:cubicBezTo>
                      <a:pt x="942" y="4304"/>
                      <a:pt x="953" y="4304"/>
                      <a:pt x="965" y="4304"/>
                    </a:cubicBezTo>
                    <a:cubicBezTo>
                      <a:pt x="1380" y="4304"/>
                      <a:pt x="1758" y="4104"/>
                      <a:pt x="2001" y="3779"/>
                    </a:cubicBezTo>
                    <a:cubicBezTo>
                      <a:pt x="2251" y="3446"/>
                      <a:pt x="2358" y="3017"/>
                      <a:pt x="2299" y="2601"/>
                    </a:cubicBezTo>
                    <a:cubicBezTo>
                      <a:pt x="2263" y="2422"/>
                      <a:pt x="2251" y="2244"/>
                      <a:pt x="2263" y="2053"/>
                    </a:cubicBezTo>
                    <a:cubicBezTo>
                      <a:pt x="2299" y="1791"/>
                      <a:pt x="2513" y="1589"/>
                      <a:pt x="2585" y="1339"/>
                    </a:cubicBezTo>
                    <a:cubicBezTo>
                      <a:pt x="2739" y="874"/>
                      <a:pt x="2430" y="374"/>
                      <a:pt x="1989" y="160"/>
                    </a:cubicBezTo>
                    <a:cubicBezTo>
                      <a:pt x="1733" y="56"/>
                      <a:pt x="1456" y="0"/>
                      <a:pt x="1180" y="0"/>
                    </a:cubicBezTo>
                    <a:close/>
                  </a:path>
                </a:pathLst>
              </a:custGeom>
              <a:solidFill>
                <a:srgbClr val="254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2397;p70">
                <a:extLst>
                  <a:ext uri="{FF2B5EF4-FFF2-40B4-BE49-F238E27FC236}">
                    <a16:creationId xmlns:a16="http://schemas.microsoft.com/office/drawing/2014/main" id="{7D699C8E-2138-41AF-99B5-3378576A707F}"/>
                  </a:ext>
                </a:extLst>
              </p:cNvPr>
              <p:cNvSpPr/>
              <p:nvPr/>
            </p:nvSpPr>
            <p:spPr>
              <a:xfrm>
                <a:off x="5690300" y="3141313"/>
                <a:ext cx="41400" cy="202450"/>
              </a:xfrm>
              <a:custGeom>
                <a:avLst/>
                <a:gdLst/>
                <a:ahLst/>
                <a:cxnLst/>
                <a:rect l="l" t="t" r="r" b="b"/>
                <a:pathLst>
                  <a:path w="1656" h="8098" extrusionOk="0">
                    <a:moveTo>
                      <a:pt x="1203" y="1"/>
                    </a:moveTo>
                    <a:lnTo>
                      <a:pt x="441" y="370"/>
                    </a:lnTo>
                    <a:cubicBezTo>
                      <a:pt x="1" y="775"/>
                      <a:pt x="120" y="1346"/>
                      <a:pt x="298" y="1739"/>
                    </a:cubicBezTo>
                    <a:cubicBezTo>
                      <a:pt x="477" y="2120"/>
                      <a:pt x="691" y="2525"/>
                      <a:pt x="667" y="2954"/>
                    </a:cubicBezTo>
                    <a:cubicBezTo>
                      <a:pt x="644" y="3382"/>
                      <a:pt x="394" y="3763"/>
                      <a:pt x="239" y="4180"/>
                    </a:cubicBezTo>
                    <a:cubicBezTo>
                      <a:pt x="60" y="4704"/>
                      <a:pt x="72" y="5287"/>
                      <a:pt x="275" y="5799"/>
                    </a:cubicBezTo>
                    <a:cubicBezTo>
                      <a:pt x="429" y="6192"/>
                      <a:pt x="691" y="6525"/>
                      <a:pt x="846" y="6906"/>
                    </a:cubicBezTo>
                    <a:cubicBezTo>
                      <a:pt x="1001" y="7287"/>
                      <a:pt x="1037" y="7776"/>
                      <a:pt x="775" y="8097"/>
                    </a:cubicBezTo>
                    <a:cubicBezTo>
                      <a:pt x="1013" y="8061"/>
                      <a:pt x="1215" y="7918"/>
                      <a:pt x="1322" y="7704"/>
                    </a:cubicBezTo>
                    <a:cubicBezTo>
                      <a:pt x="1429" y="7502"/>
                      <a:pt x="1477" y="7276"/>
                      <a:pt x="1489" y="7037"/>
                    </a:cubicBezTo>
                    <a:cubicBezTo>
                      <a:pt x="1513" y="6156"/>
                      <a:pt x="1144" y="5287"/>
                      <a:pt x="1298" y="4418"/>
                    </a:cubicBezTo>
                    <a:cubicBezTo>
                      <a:pt x="1382" y="3918"/>
                      <a:pt x="1656" y="3442"/>
                      <a:pt x="1644" y="2930"/>
                    </a:cubicBezTo>
                    <a:cubicBezTo>
                      <a:pt x="1644" y="2418"/>
                      <a:pt x="1370" y="1953"/>
                      <a:pt x="1179" y="1465"/>
                    </a:cubicBezTo>
                    <a:cubicBezTo>
                      <a:pt x="989" y="989"/>
                      <a:pt x="894" y="406"/>
                      <a:pt x="1203" y="1"/>
                    </a:cubicBezTo>
                    <a:close/>
                  </a:path>
                </a:pathLst>
              </a:custGeom>
              <a:solidFill>
                <a:srgbClr val="254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2398;p70">
                <a:extLst>
                  <a:ext uri="{FF2B5EF4-FFF2-40B4-BE49-F238E27FC236}">
                    <a16:creationId xmlns:a16="http://schemas.microsoft.com/office/drawing/2014/main" id="{AFDAFE41-2240-4397-B179-1F8C8425337C}"/>
                  </a:ext>
                </a:extLst>
              </p:cNvPr>
              <p:cNvSpPr/>
              <p:nvPr/>
            </p:nvSpPr>
            <p:spPr>
              <a:xfrm>
                <a:off x="5689125" y="3108588"/>
                <a:ext cx="68175" cy="60725"/>
              </a:xfrm>
              <a:custGeom>
                <a:avLst/>
                <a:gdLst/>
                <a:ahLst/>
                <a:cxnLst/>
                <a:rect l="l" t="t" r="r" b="b"/>
                <a:pathLst>
                  <a:path w="2727" h="2429" extrusionOk="0">
                    <a:moveTo>
                      <a:pt x="1776" y="1"/>
                    </a:moveTo>
                    <a:cubicBezTo>
                      <a:pt x="1696" y="1"/>
                      <a:pt x="1615" y="12"/>
                      <a:pt x="1536" y="36"/>
                    </a:cubicBezTo>
                    <a:lnTo>
                      <a:pt x="1619" y="72"/>
                    </a:lnTo>
                    <a:cubicBezTo>
                      <a:pt x="1084" y="95"/>
                      <a:pt x="595" y="369"/>
                      <a:pt x="298" y="798"/>
                    </a:cubicBezTo>
                    <a:cubicBezTo>
                      <a:pt x="0" y="1262"/>
                      <a:pt x="72" y="1857"/>
                      <a:pt x="476" y="2227"/>
                    </a:cubicBezTo>
                    <a:cubicBezTo>
                      <a:pt x="662" y="2367"/>
                      <a:pt x="887" y="2428"/>
                      <a:pt x="1120" y="2428"/>
                    </a:cubicBezTo>
                    <a:cubicBezTo>
                      <a:pt x="1380" y="2428"/>
                      <a:pt x="1649" y="2352"/>
                      <a:pt x="1881" y="2227"/>
                    </a:cubicBezTo>
                    <a:cubicBezTo>
                      <a:pt x="2203" y="2048"/>
                      <a:pt x="2453" y="1774"/>
                      <a:pt x="2596" y="1429"/>
                    </a:cubicBezTo>
                    <a:cubicBezTo>
                      <a:pt x="2727" y="1084"/>
                      <a:pt x="2691" y="691"/>
                      <a:pt x="2488" y="381"/>
                    </a:cubicBezTo>
                    <a:cubicBezTo>
                      <a:pt x="2322" y="140"/>
                      <a:pt x="2054" y="1"/>
                      <a:pt x="1776" y="1"/>
                    </a:cubicBezTo>
                    <a:close/>
                  </a:path>
                </a:pathLst>
              </a:custGeom>
              <a:solidFill>
                <a:srgbClr val="254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2399;p70">
                <a:extLst>
                  <a:ext uri="{FF2B5EF4-FFF2-40B4-BE49-F238E27FC236}">
                    <a16:creationId xmlns:a16="http://schemas.microsoft.com/office/drawing/2014/main" id="{9FCE69BF-8765-4CEF-A9BD-E49F559D33BD}"/>
                  </a:ext>
                </a:extLst>
              </p:cNvPr>
              <p:cNvSpPr/>
              <p:nvPr/>
            </p:nvSpPr>
            <p:spPr>
              <a:xfrm>
                <a:off x="5719175" y="3074113"/>
                <a:ext cx="190225" cy="184200"/>
              </a:xfrm>
              <a:custGeom>
                <a:avLst/>
                <a:gdLst/>
                <a:ahLst/>
                <a:cxnLst/>
                <a:rect l="l" t="t" r="r" b="b"/>
                <a:pathLst>
                  <a:path w="7609" h="7368" extrusionOk="0">
                    <a:moveTo>
                      <a:pt x="2455" y="1"/>
                    </a:moveTo>
                    <a:cubicBezTo>
                      <a:pt x="2130" y="1"/>
                      <a:pt x="1805" y="43"/>
                      <a:pt x="1489" y="129"/>
                    </a:cubicBezTo>
                    <a:cubicBezTo>
                      <a:pt x="834" y="308"/>
                      <a:pt x="286" y="760"/>
                      <a:pt x="1" y="1379"/>
                    </a:cubicBezTo>
                    <a:lnTo>
                      <a:pt x="6275" y="7368"/>
                    </a:lnTo>
                    <a:cubicBezTo>
                      <a:pt x="6085" y="7035"/>
                      <a:pt x="6775" y="6630"/>
                      <a:pt x="6942" y="6261"/>
                    </a:cubicBezTo>
                    <a:cubicBezTo>
                      <a:pt x="7097" y="5903"/>
                      <a:pt x="6990" y="5499"/>
                      <a:pt x="7168" y="5141"/>
                    </a:cubicBezTo>
                    <a:cubicBezTo>
                      <a:pt x="7585" y="4332"/>
                      <a:pt x="7609" y="3713"/>
                      <a:pt x="7347" y="2832"/>
                    </a:cubicBezTo>
                    <a:cubicBezTo>
                      <a:pt x="7216" y="2367"/>
                      <a:pt x="6966" y="1939"/>
                      <a:pt x="6632" y="1593"/>
                    </a:cubicBezTo>
                    <a:cubicBezTo>
                      <a:pt x="6251" y="1272"/>
                      <a:pt x="5823" y="1022"/>
                      <a:pt x="5370" y="855"/>
                    </a:cubicBezTo>
                    <a:cubicBezTo>
                      <a:pt x="4763" y="558"/>
                      <a:pt x="4132" y="319"/>
                      <a:pt x="3489" y="141"/>
                    </a:cubicBezTo>
                    <a:cubicBezTo>
                      <a:pt x="3151" y="49"/>
                      <a:pt x="2803" y="1"/>
                      <a:pt x="2455" y="1"/>
                    </a:cubicBezTo>
                    <a:close/>
                  </a:path>
                </a:pathLst>
              </a:custGeom>
              <a:solidFill>
                <a:srgbClr val="254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2400;p70">
                <a:extLst>
                  <a:ext uri="{FF2B5EF4-FFF2-40B4-BE49-F238E27FC236}">
                    <a16:creationId xmlns:a16="http://schemas.microsoft.com/office/drawing/2014/main" id="{8E5D2603-537C-4BA0-9FD0-7CF4A76741BE}"/>
                  </a:ext>
                </a:extLst>
              </p:cNvPr>
              <p:cNvSpPr/>
              <p:nvPr/>
            </p:nvSpPr>
            <p:spPr>
              <a:xfrm>
                <a:off x="5704000" y="3102763"/>
                <a:ext cx="163425" cy="278800"/>
              </a:xfrm>
              <a:custGeom>
                <a:avLst/>
                <a:gdLst/>
                <a:ahLst/>
                <a:cxnLst/>
                <a:rect l="l" t="t" r="r" b="b"/>
                <a:pathLst>
                  <a:path w="6537" h="11152" extrusionOk="0">
                    <a:moveTo>
                      <a:pt x="2066" y="0"/>
                    </a:moveTo>
                    <a:cubicBezTo>
                      <a:pt x="952" y="0"/>
                      <a:pt x="212" y="1387"/>
                      <a:pt x="143" y="2543"/>
                    </a:cubicBezTo>
                    <a:cubicBezTo>
                      <a:pt x="48" y="3865"/>
                      <a:pt x="0" y="5484"/>
                      <a:pt x="155" y="6472"/>
                    </a:cubicBezTo>
                    <a:cubicBezTo>
                      <a:pt x="465" y="8460"/>
                      <a:pt x="1989" y="8722"/>
                      <a:pt x="1989" y="8722"/>
                    </a:cubicBezTo>
                    <a:cubicBezTo>
                      <a:pt x="1989" y="8722"/>
                      <a:pt x="1989" y="9377"/>
                      <a:pt x="2013" y="11151"/>
                    </a:cubicBezTo>
                    <a:lnTo>
                      <a:pt x="6537" y="11151"/>
                    </a:lnTo>
                    <a:lnTo>
                      <a:pt x="6537" y="1674"/>
                    </a:lnTo>
                    <a:cubicBezTo>
                      <a:pt x="6537" y="1305"/>
                      <a:pt x="6275" y="995"/>
                      <a:pt x="5906" y="959"/>
                    </a:cubicBezTo>
                    <a:lnTo>
                      <a:pt x="2203" y="7"/>
                    </a:lnTo>
                    <a:cubicBezTo>
                      <a:pt x="2157" y="2"/>
                      <a:pt x="2111" y="0"/>
                      <a:pt x="2066" y="0"/>
                    </a:cubicBezTo>
                    <a:close/>
                  </a:path>
                </a:pathLst>
              </a:custGeom>
              <a:solidFill>
                <a:srgbClr val="FAB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2401;p70">
                <a:extLst>
                  <a:ext uri="{FF2B5EF4-FFF2-40B4-BE49-F238E27FC236}">
                    <a16:creationId xmlns:a16="http://schemas.microsoft.com/office/drawing/2014/main" id="{7570CEC4-FED3-4871-A33B-E0A904E84B19}"/>
                  </a:ext>
                </a:extLst>
              </p:cNvPr>
              <p:cNvSpPr/>
              <p:nvPr/>
            </p:nvSpPr>
            <p:spPr>
              <a:xfrm>
                <a:off x="5718575" y="3194588"/>
                <a:ext cx="12825" cy="11975"/>
              </a:xfrm>
              <a:custGeom>
                <a:avLst/>
                <a:gdLst/>
                <a:ahLst/>
                <a:cxnLst/>
                <a:rect l="l" t="t" r="r" b="b"/>
                <a:pathLst>
                  <a:path w="513" h="479" extrusionOk="0">
                    <a:moveTo>
                      <a:pt x="243" y="0"/>
                    </a:moveTo>
                    <a:cubicBezTo>
                      <a:pt x="120" y="0"/>
                      <a:pt x="12" y="103"/>
                      <a:pt x="1" y="227"/>
                    </a:cubicBezTo>
                    <a:cubicBezTo>
                      <a:pt x="1" y="358"/>
                      <a:pt x="108" y="477"/>
                      <a:pt x="251" y="477"/>
                    </a:cubicBezTo>
                    <a:cubicBezTo>
                      <a:pt x="258" y="478"/>
                      <a:pt x="266" y="478"/>
                      <a:pt x="273" y="478"/>
                    </a:cubicBezTo>
                    <a:cubicBezTo>
                      <a:pt x="395" y="478"/>
                      <a:pt x="502" y="387"/>
                      <a:pt x="513" y="263"/>
                    </a:cubicBezTo>
                    <a:cubicBezTo>
                      <a:pt x="513" y="120"/>
                      <a:pt x="406" y="13"/>
                      <a:pt x="263" y="1"/>
                    </a:cubicBezTo>
                    <a:cubicBezTo>
                      <a:pt x="256" y="0"/>
                      <a:pt x="249" y="0"/>
                      <a:pt x="243" y="0"/>
                    </a:cubicBezTo>
                    <a:close/>
                  </a:path>
                </a:pathLst>
              </a:custGeom>
              <a:solidFill>
                <a:srgbClr val="003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2402;p70">
                <a:extLst>
                  <a:ext uri="{FF2B5EF4-FFF2-40B4-BE49-F238E27FC236}">
                    <a16:creationId xmlns:a16="http://schemas.microsoft.com/office/drawing/2014/main" id="{52EEFE8F-4B5E-43AC-8C96-C6C92E382748}"/>
                  </a:ext>
                </a:extLst>
              </p:cNvPr>
              <p:cNvSpPr/>
              <p:nvPr/>
            </p:nvSpPr>
            <p:spPr>
              <a:xfrm>
                <a:off x="5715900" y="3177338"/>
                <a:ext cx="26225" cy="7025"/>
              </a:xfrm>
              <a:custGeom>
                <a:avLst/>
                <a:gdLst/>
                <a:ahLst/>
                <a:cxnLst/>
                <a:rect l="l" t="t" r="r" b="b"/>
                <a:pathLst>
                  <a:path w="1049" h="281" extrusionOk="0">
                    <a:moveTo>
                      <a:pt x="513" y="0"/>
                    </a:moveTo>
                    <a:cubicBezTo>
                      <a:pt x="370" y="0"/>
                      <a:pt x="227" y="48"/>
                      <a:pt x="108" y="131"/>
                    </a:cubicBezTo>
                    <a:cubicBezTo>
                      <a:pt x="24" y="203"/>
                      <a:pt x="1" y="262"/>
                      <a:pt x="13" y="274"/>
                    </a:cubicBezTo>
                    <a:cubicBezTo>
                      <a:pt x="17" y="278"/>
                      <a:pt x="22" y="280"/>
                      <a:pt x="30" y="280"/>
                    </a:cubicBezTo>
                    <a:cubicBezTo>
                      <a:pt x="92" y="280"/>
                      <a:pt x="269" y="167"/>
                      <a:pt x="513" y="167"/>
                    </a:cubicBezTo>
                    <a:cubicBezTo>
                      <a:pt x="764" y="167"/>
                      <a:pt x="955" y="277"/>
                      <a:pt x="1003" y="277"/>
                    </a:cubicBezTo>
                    <a:cubicBezTo>
                      <a:pt x="1007" y="277"/>
                      <a:pt x="1011" y="276"/>
                      <a:pt x="1013" y="274"/>
                    </a:cubicBezTo>
                    <a:cubicBezTo>
                      <a:pt x="1048" y="239"/>
                      <a:pt x="1001" y="191"/>
                      <a:pt x="917" y="131"/>
                    </a:cubicBezTo>
                    <a:cubicBezTo>
                      <a:pt x="798" y="48"/>
                      <a:pt x="655" y="0"/>
                      <a:pt x="513" y="0"/>
                    </a:cubicBezTo>
                    <a:close/>
                  </a:path>
                </a:pathLst>
              </a:custGeom>
              <a:solidFill>
                <a:srgbClr val="003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2403;p70">
                <a:extLst>
                  <a:ext uri="{FF2B5EF4-FFF2-40B4-BE49-F238E27FC236}">
                    <a16:creationId xmlns:a16="http://schemas.microsoft.com/office/drawing/2014/main" id="{756A5927-2715-4E6C-80A8-89D635977018}"/>
                  </a:ext>
                </a:extLst>
              </p:cNvPr>
              <p:cNvSpPr/>
              <p:nvPr/>
            </p:nvSpPr>
            <p:spPr>
              <a:xfrm>
                <a:off x="5783475" y="3194588"/>
                <a:ext cx="12825" cy="11975"/>
              </a:xfrm>
              <a:custGeom>
                <a:avLst/>
                <a:gdLst/>
                <a:ahLst/>
                <a:cxnLst/>
                <a:rect l="l" t="t" r="r" b="b"/>
                <a:pathLst>
                  <a:path w="513" h="479" extrusionOk="0">
                    <a:moveTo>
                      <a:pt x="242" y="0"/>
                    </a:moveTo>
                    <a:cubicBezTo>
                      <a:pt x="119" y="0"/>
                      <a:pt x="12" y="103"/>
                      <a:pt x="0" y="227"/>
                    </a:cubicBezTo>
                    <a:cubicBezTo>
                      <a:pt x="0" y="358"/>
                      <a:pt x="108" y="477"/>
                      <a:pt x="250" y="477"/>
                    </a:cubicBezTo>
                    <a:cubicBezTo>
                      <a:pt x="258" y="478"/>
                      <a:pt x="265" y="478"/>
                      <a:pt x="272" y="478"/>
                    </a:cubicBezTo>
                    <a:cubicBezTo>
                      <a:pt x="394" y="478"/>
                      <a:pt x="501" y="387"/>
                      <a:pt x="512" y="263"/>
                    </a:cubicBezTo>
                    <a:cubicBezTo>
                      <a:pt x="512" y="120"/>
                      <a:pt x="405" y="13"/>
                      <a:pt x="262" y="1"/>
                    </a:cubicBezTo>
                    <a:cubicBezTo>
                      <a:pt x="256" y="0"/>
                      <a:pt x="249" y="0"/>
                      <a:pt x="242" y="0"/>
                    </a:cubicBezTo>
                    <a:close/>
                  </a:path>
                </a:pathLst>
              </a:custGeom>
              <a:solidFill>
                <a:srgbClr val="003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2404;p70">
                <a:extLst>
                  <a:ext uri="{FF2B5EF4-FFF2-40B4-BE49-F238E27FC236}">
                    <a16:creationId xmlns:a16="http://schemas.microsoft.com/office/drawing/2014/main" id="{BC7AEE1A-96C8-4ECB-A0C5-4D9E663F96E5}"/>
                  </a:ext>
                </a:extLst>
              </p:cNvPr>
              <p:cNvSpPr/>
              <p:nvPr/>
            </p:nvSpPr>
            <p:spPr>
              <a:xfrm>
                <a:off x="5783175" y="3182088"/>
                <a:ext cx="26225" cy="6750"/>
              </a:xfrm>
              <a:custGeom>
                <a:avLst/>
                <a:gdLst/>
                <a:ahLst/>
                <a:cxnLst/>
                <a:rect l="l" t="t" r="r" b="b"/>
                <a:pathLst>
                  <a:path w="1049" h="270" extrusionOk="0">
                    <a:moveTo>
                      <a:pt x="512" y="1"/>
                    </a:moveTo>
                    <a:cubicBezTo>
                      <a:pt x="370" y="1"/>
                      <a:pt x="239" y="49"/>
                      <a:pt x="120" y="132"/>
                    </a:cubicBezTo>
                    <a:cubicBezTo>
                      <a:pt x="36" y="191"/>
                      <a:pt x="0" y="251"/>
                      <a:pt x="24" y="263"/>
                    </a:cubicBezTo>
                    <a:cubicBezTo>
                      <a:pt x="27" y="267"/>
                      <a:pt x="32" y="269"/>
                      <a:pt x="38" y="269"/>
                    </a:cubicBezTo>
                    <a:cubicBezTo>
                      <a:pt x="92" y="269"/>
                      <a:pt x="270" y="156"/>
                      <a:pt x="524" y="156"/>
                    </a:cubicBezTo>
                    <a:cubicBezTo>
                      <a:pt x="765" y="166"/>
                      <a:pt x="951" y="269"/>
                      <a:pt x="1008" y="269"/>
                    </a:cubicBezTo>
                    <a:cubicBezTo>
                      <a:pt x="1016" y="269"/>
                      <a:pt x="1022" y="267"/>
                      <a:pt x="1024" y="263"/>
                    </a:cubicBezTo>
                    <a:cubicBezTo>
                      <a:pt x="1048" y="239"/>
                      <a:pt x="1012" y="191"/>
                      <a:pt x="917" y="132"/>
                    </a:cubicBezTo>
                    <a:cubicBezTo>
                      <a:pt x="798" y="49"/>
                      <a:pt x="655" y="1"/>
                      <a:pt x="512" y="1"/>
                    </a:cubicBezTo>
                    <a:close/>
                  </a:path>
                </a:pathLst>
              </a:custGeom>
              <a:solidFill>
                <a:srgbClr val="003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2405;p70">
                <a:extLst>
                  <a:ext uri="{FF2B5EF4-FFF2-40B4-BE49-F238E27FC236}">
                    <a16:creationId xmlns:a16="http://schemas.microsoft.com/office/drawing/2014/main" id="{E2FBB193-70B5-42F9-A47B-BEC4763E93E5}"/>
                  </a:ext>
                </a:extLst>
              </p:cNvPr>
              <p:cNvSpPr/>
              <p:nvPr/>
            </p:nvSpPr>
            <p:spPr>
              <a:xfrm>
                <a:off x="5740900" y="3182388"/>
                <a:ext cx="21175" cy="57625"/>
              </a:xfrm>
              <a:custGeom>
                <a:avLst/>
                <a:gdLst/>
                <a:ahLst/>
                <a:cxnLst/>
                <a:rect l="l" t="t" r="r" b="b"/>
                <a:pathLst>
                  <a:path w="847" h="2305" extrusionOk="0">
                    <a:moveTo>
                      <a:pt x="846" y="1"/>
                    </a:moveTo>
                    <a:lnTo>
                      <a:pt x="846" y="1"/>
                    </a:lnTo>
                    <a:cubicBezTo>
                      <a:pt x="620" y="441"/>
                      <a:pt x="417" y="894"/>
                      <a:pt x="263" y="1358"/>
                    </a:cubicBezTo>
                    <a:cubicBezTo>
                      <a:pt x="191" y="1549"/>
                      <a:pt x="132" y="1727"/>
                      <a:pt x="60" y="1894"/>
                    </a:cubicBezTo>
                    <a:cubicBezTo>
                      <a:pt x="25" y="1977"/>
                      <a:pt x="1" y="2073"/>
                      <a:pt x="25" y="2168"/>
                    </a:cubicBezTo>
                    <a:cubicBezTo>
                      <a:pt x="48" y="2215"/>
                      <a:pt x="84" y="2251"/>
                      <a:pt x="144" y="2275"/>
                    </a:cubicBezTo>
                    <a:cubicBezTo>
                      <a:pt x="179" y="2287"/>
                      <a:pt x="215" y="2287"/>
                      <a:pt x="263" y="2287"/>
                    </a:cubicBezTo>
                    <a:cubicBezTo>
                      <a:pt x="334" y="2299"/>
                      <a:pt x="409" y="2305"/>
                      <a:pt x="483" y="2305"/>
                    </a:cubicBezTo>
                    <a:cubicBezTo>
                      <a:pt x="557" y="2305"/>
                      <a:pt x="632" y="2299"/>
                      <a:pt x="703" y="2287"/>
                    </a:cubicBezTo>
                    <a:cubicBezTo>
                      <a:pt x="560" y="2239"/>
                      <a:pt x="417" y="2215"/>
                      <a:pt x="263" y="2204"/>
                    </a:cubicBezTo>
                    <a:cubicBezTo>
                      <a:pt x="191" y="2204"/>
                      <a:pt x="132" y="2192"/>
                      <a:pt x="120" y="2144"/>
                    </a:cubicBezTo>
                    <a:cubicBezTo>
                      <a:pt x="108" y="2061"/>
                      <a:pt x="132" y="1989"/>
                      <a:pt x="167" y="1930"/>
                    </a:cubicBezTo>
                    <a:lnTo>
                      <a:pt x="370" y="1394"/>
                    </a:lnTo>
                    <a:cubicBezTo>
                      <a:pt x="572" y="941"/>
                      <a:pt x="727" y="477"/>
                      <a:pt x="846" y="1"/>
                    </a:cubicBezTo>
                    <a:close/>
                  </a:path>
                </a:pathLst>
              </a:custGeom>
              <a:solidFill>
                <a:srgbClr val="003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2406;p70">
                <a:extLst>
                  <a:ext uri="{FF2B5EF4-FFF2-40B4-BE49-F238E27FC236}">
                    <a16:creationId xmlns:a16="http://schemas.microsoft.com/office/drawing/2014/main" id="{2844B031-4196-45C9-B717-23D1AB63AA37}"/>
                  </a:ext>
                </a:extLst>
              </p:cNvPr>
              <p:cNvSpPr/>
              <p:nvPr/>
            </p:nvSpPr>
            <p:spPr>
              <a:xfrm>
                <a:off x="5753700" y="3303238"/>
                <a:ext cx="66700" cy="29650"/>
              </a:xfrm>
              <a:custGeom>
                <a:avLst/>
                <a:gdLst/>
                <a:ahLst/>
                <a:cxnLst/>
                <a:rect l="l" t="t" r="r" b="b"/>
                <a:pathLst>
                  <a:path w="2668" h="1186" extrusionOk="0">
                    <a:moveTo>
                      <a:pt x="2668" y="1"/>
                    </a:moveTo>
                    <a:cubicBezTo>
                      <a:pt x="1877" y="466"/>
                      <a:pt x="985" y="704"/>
                      <a:pt x="68" y="704"/>
                    </a:cubicBezTo>
                    <a:cubicBezTo>
                      <a:pt x="46" y="704"/>
                      <a:pt x="23" y="704"/>
                      <a:pt x="1" y="703"/>
                    </a:cubicBezTo>
                    <a:lnTo>
                      <a:pt x="1" y="1168"/>
                    </a:lnTo>
                    <a:cubicBezTo>
                      <a:pt x="131" y="1180"/>
                      <a:pt x="256" y="1186"/>
                      <a:pt x="375" y="1186"/>
                    </a:cubicBezTo>
                    <a:cubicBezTo>
                      <a:pt x="2075" y="1186"/>
                      <a:pt x="2668" y="1"/>
                      <a:pt x="2668"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2407;p70">
                <a:extLst>
                  <a:ext uri="{FF2B5EF4-FFF2-40B4-BE49-F238E27FC236}">
                    <a16:creationId xmlns:a16="http://schemas.microsoft.com/office/drawing/2014/main" id="{4E1BF2B4-26D3-462C-A6E9-B269A9BA76B5}"/>
                  </a:ext>
                </a:extLst>
              </p:cNvPr>
              <p:cNvSpPr/>
              <p:nvPr/>
            </p:nvSpPr>
            <p:spPr>
              <a:xfrm>
                <a:off x="5780200" y="3163638"/>
                <a:ext cx="32175" cy="9175"/>
              </a:xfrm>
              <a:custGeom>
                <a:avLst/>
                <a:gdLst/>
                <a:ahLst/>
                <a:cxnLst/>
                <a:rect l="l" t="t" r="r" b="b"/>
                <a:pathLst>
                  <a:path w="1287" h="367" extrusionOk="0">
                    <a:moveTo>
                      <a:pt x="552" y="0"/>
                    </a:moveTo>
                    <a:cubicBezTo>
                      <a:pt x="430" y="0"/>
                      <a:pt x="307" y="20"/>
                      <a:pt x="191" y="60"/>
                    </a:cubicBezTo>
                    <a:cubicBezTo>
                      <a:pt x="72" y="108"/>
                      <a:pt x="0" y="167"/>
                      <a:pt x="12" y="203"/>
                    </a:cubicBezTo>
                    <a:cubicBezTo>
                      <a:pt x="48" y="275"/>
                      <a:pt x="322" y="239"/>
                      <a:pt x="643" y="287"/>
                    </a:cubicBezTo>
                    <a:cubicBezTo>
                      <a:pt x="884" y="313"/>
                      <a:pt x="1092" y="367"/>
                      <a:pt x="1196" y="367"/>
                    </a:cubicBezTo>
                    <a:cubicBezTo>
                      <a:pt x="1230" y="367"/>
                      <a:pt x="1254" y="361"/>
                      <a:pt x="1262" y="346"/>
                    </a:cubicBezTo>
                    <a:cubicBezTo>
                      <a:pt x="1286" y="310"/>
                      <a:pt x="1239" y="239"/>
                      <a:pt x="1131" y="167"/>
                    </a:cubicBezTo>
                    <a:cubicBezTo>
                      <a:pt x="960" y="56"/>
                      <a:pt x="757" y="0"/>
                      <a:pt x="552" y="0"/>
                    </a:cubicBezTo>
                    <a:close/>
                  </a:path>
                </a:pathLst>
              </a:custGeom>
              <a:solidFill>
                <a:srgbClr val="003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2408;p70">
                <a:extLst>
                  <a:ext uri="{FF2B5EF4-FFF2-40B4-BE49-F238E27FC236}">
                    <a16:creationId xmlns:a16="http://schemas.microsoft.com/office/drawing/2014/main" id="{74321FDC-1B49-42AB-B12A-DEFAA2555116}"/>
                  </a:ext>
                </a:extLst>
              </p:cNvPr>
              <p:cNvSpPr/>
              <p:nvPr/>
            </p:nvSpPr>
            <p:spPr>
              <a:xfrm>
                <a:off x="5718275" y="3160613"/>
                <a:ext cx="24750" cy="7575"/>
              </a:xfrm>
              <a:custGeom>
                <a:avLst/>
                <a:gdLst/>
                <a:ahLst/>
                <a:cxnLst/>
                <a:rect l="l" t="t" r="r" b="b"/>
                <a:pathLst>
                  <a:path w="990" h="303" extrusionOk="0">
                    <a:moveTo>
                      <a:pt x="519" y="0"/>
                    </a:moveTo>
                    <a:cubicBezTo>
                      <a:pt x="501" y="0"/>
                      <a:pt x="483" y="1"/>
                      <a:pt x="465" y="3"/>
                    </a:cubicBezTo>
                    <a:cubicBezTo>
                      <a:pt x="334" y="3"/>
                      <a:pt x="203" y="38"/>
                      <a:pt x="96" y="122"/>
                    </a:cubicBezTo>
                    <a:cubicBezTo>
                      <a:pt x="25" y="181"/>
                      <a:pt x="1" y="241"/>
                      <a:pt x="13" y="277"/>
                    </a:cubicBezTo>
                    <a:cubicBezTo>
                      <a:pt x="29" y="296"/>
                      <a:pt x="60" y="303"/>
                      <a:pt x="104" y="303"/>
                    </a:cubicBezTo>
                    <a:cubicBezTo>
                      <a:pt x="191" y="303"/>
                      <a:pt x="326" y="277"/>
                      <a:pt x="477" y="277"/>
                    </a:cubicBezTo>
                    <a:cubicBezTo>
                      <a:pt x="601" y="277"/>
                      <a:pt x="713" y="287"/>
                      <a:pt x="798" y="287"/>
                    </a:cubicBezTo>
                    <a:cubicBezTo>
                      <a:pt x="869" y="287"/>
                      <a:pt x="920" y="280"/>
                      <a:pt x="941" y="253"/>
                    </a:cubicBezTo>
                    <a:cubicBezTo>
                      <a:pt x="989" y="193"/>
                      <a:pt x="930" y="157"/>
                      <a:pt x="846" y="98"/>
                    </a:cubicBezTo>
                    <a:cubicBezTo>
                      <a:pt x="753" y="36"/>
                      <a:pt x="641" y="0"/>
                      <a:pt x="519" y="0"/>
                    </a:cubicBezTo>
                    <a:close/>
                  </a:path>
                </a:pathLst>
              </a:custGeom>
              <a:solidFill>
                <a:srgbClr val="003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2409;p70">
                <a:extLst>
                  <a:ext uri="{FF2B5EF4-FFF2-40B4-BE49-F238E27FC236}">
                    <a16:creationId xmlns:a16="http://schemas.microsoft.com/office/drawing/2014/main" id="{DB4A224A-0911-42A5-848D-82F4E1573379}"/>
                  </a:ext>
                </a:extLst>
              </p:cNvPr>
              <p:cNvSpPr/>
              <p:nvPr/>
            </p:nvSpPr>
            <p:spPr>
              <a:xfrm>
                <a:off x="5760850" y="3251038"/>
                <a:ext cx="20275" cy="14225"/>
              </a:xfrm>
              <a:custGeom>
                <a:avLst/>
                <a:gdLst/>
                <a:ahLst/>
                <a:cxnLst/>
                <a:rect l="l" t="t" r="r" b="b"/>
                <a:pathLst>
                  <a:path w="811" h="569" extrusionOk="0">
                    <a:moveTo>
                      <a:pt x="381" y="1"/>
                    </a:moveTo>
                    <a:cubicBezTo>
                      <a:pt x="247" y="1"/>
                      <a:pt x="118" y="68"/>
                      <a:pt x="24" y="172"/>
                    </a:cubicBezTo>
                    <a:lnTo>
                      <a:pt x="12" y="184"/>
                    </a:lnTo>
                    <a:cubicBezTo>
                      <a:pt x="0" y="208"/>
                      <a:pt x="0" y="243"/>
                      <a:pt x="12" y="279"/>
                    </a:cubicBezTo>
                    <a:cubicBezTo>
                      <a:pt x="36" y="303"/>
                      <a:pt x="60" y="339"/>
                      <a:pt x="96" y="350"/>
                    </a:cubicBezTo>
                    <a:cubicBezTo>
                      <a:pt x="191" y="446"/>
                      <a:pt x="298" y="505"/>
                      <a:pt x="417" y="553"/>
                    </a:cubicBezTo>
                    <a:cubicBezTo>
                      <a:pt x="452" y="563"/>
                      <a:pt x="488" y="569"/>
                      <a:pt x="523" y="569"/>
                    </a:cubicBezTo>
                    <a:cubicBezTo>
                      <a:pt x="609" y="569"/>
                      <a:pt x="692" y="537"/>
                      <a:pt x="751" y="470"/>
                    </a:cubicBezTo>
                    <a:cubicBezTo>
                      <a:pt x="810" y="374"/>
                      <a:pt x="798" y="243"/>
                      <a:pt x="739" y="160"/>
                    </a:cubicBezTo>
                    <a:cubicBezTo>
                      <a:pt x="655" y="77"/>
                      <a:pt x="560" y="17"/>
                      <a:pt x="441" y="5"/>
                    </a:cubicBezTo>
                    <a:cubicBezTo>
                      <a:pt x="421" y="2"/>
                      <a:pt x="401" y="1"/>
                      <a:pt x="381"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2410;p70">
                <a:extLst>
                  <a:ext uri="{FF2B5EF4-FFF2-40B4-BE49-F238E27FC236}">
                    <a16:creationId xmlns:a16="http://schemas.microsoft.com/office/drawing/2014/main" id="{6D6C21C7-AE95-40C5-B8EE-B21C5B7BCE91}"/>
                  </a:ext>
                </a:extLst>
              </p:cNvPr>
              <p:cNvSpPr/>
              <p:nvPr/>
            </p:nvSpPr>
            <p:spPr>
              <a:xfrm>
                <a:off x="5757275" y="3244313"/>
                <a:ext cx="21750" cy="18475"/>
              </a:xfrm>
              <a:custGeom>
                <a:avLst/>
                <a:gdLst/>
                <a:ahLst/>
                <a:cxnLst/>
                <a:rect l="l" t="t" r="r" b="b"/>
                <a:pathLst>
                  <a:path w="870" h="739" extrusionOk="0">
                    <a:moveTo>
                      <a:pt x="822" y="0"/>
                    </a:moveTo>
                    <a:cubicBezTo>
                      <a:pt x="775" y="0"/>
                      <a:pt x="775" y="286"/>
                      <a:pt x="536" y="477"/>
                    </a:cubicBezTo>
                    <a:cubicBezTo>
                      <a:pt x="298" y="679"/>
                      <a:pt x="1" y="643"/>
                      <a:pt x="1" y="679"/>
                    </a:cubicBezTo>
                    <a:cubicBezTo>
                      <a:pt x="1" y="715"/>
                      <a:pt x="60" y="739"/>
                      <a:pt x="191" y="739"/>
                    </a:cubicBezTo>
                    <a:cubicBezTo>
                      <a:pt x="358" y="739"/>
                      <a:pt x="513" y="691"/>
                      <a:pt x="632" y="584"/>
                    </a:cubicBezTo>
                    <a:cubicBezTo>
                      <a:pt x="751" y="489"/>
                      <a:pt x="834" y="346"/>
                      <a:pt x="858" y="191"/>
                    </a:cubicBezTo>
                    <a:cubicBezTo>
                      <a:pt x="870" y="72"/>
                      <a:pt x="834" y="0"/>
                      <a:pt x="822" y="0"/>
                    </a:cubicBezTo>
                    <a:close/>
                  </a:path>
                </a:pathLst>
              </a:custGeom>
              <a:solidFill>
                <a:srgbClr val="003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2411;p70">
                <a:extLst>
                  <a:ext uri="{FF2B5EF4-FFF2-40B4-BE49-F238E27FC236}">
                    <a16:creationId xmlns:a16="http://schemas.microsoft.com/office/drawing/2014/main" id="{C1776F3E-740A-4FF4-8AFD-AB76A1AF3127}"/>
                  </a:ext>
                </a:extLst>
              </p:cNvPr>
              <p:cNvSpPr/>
              <p:nvPr/>
            </p:nvSpPr>
            <p:spPr>
              <a:xfrm>
                <a:off x="5713525" y="3090113"/>
                <a:ext cx="165825" cy="121475"/>
              </a:xfrm>
              <a:custGeom>
                <a:avLst/>
                <a:gdLst/>
                <a:ahLst/>
                <a:cxnLst/>
                <a:rect l="l" t="t" r="r" b="b"/>
                <a:pathLst>
                  <a:path w="6633" h="4859" extrusionOk="0">
                    <a:moveTo>
                      <a:pt x="1798" y="1"/>
                    </a:moveTo>
                    <a:cubicBezTo>
                      <a:pt x="1798" y="1"/>
                      <a:pt x="0" y="203"/>
                      <a:pt x="155" y="1275"/>
                    </a:cubicBezTo>
                    <a:cubicBezTo>
                      <a:pt x="229" y="1762"/>
                      <a:pt x="840" y="1937"/>
                      <a:pt x="1400" y="1937"/>
                    </a:cubicBezTo>
                    <a:cubicBezTo>
                      <a:pt x="1566" y="1937"/>
                      <a:pt x="1728" y="1921"/>
                      <a:pt x="1870" y="1894"/>
                    </a:cubicBezTo>
                    <a:cubicBezTo>
                      <a:pt x="2261" y="2383"/>
                      <a:pt x="2860" y="2664"/>
                      <a:pt x="3478" y="2664"/>
                    </a:cubicBezTo>
                    <a:cubicBezTo>
                      <a:pt x="3537" y="2664"/>
                      <a:pt x="3596" y="2661"/>
                      <a:pt x="3656" y="2656"/>
                    </a:cubicBezTo>
                    <a:cubicBezTo>
                      <a:pt x="3692" y="2647"/>
                      <a:pt x="3728" y="2643"/>
                      <a:pt x="3764" y="2643"/>
                    </a:cubicBezTo>
                    <a:cubicBezTo>
                      <a:pt x="3822" y="2643"/>
                      <a:pt x="3878" y="2653"/>
                      <a:pt x="3929" y="2668"/>
                    </a:cubicBezTo>
                    <a:cubicBezTo>
                      <a:pt x="4013" y="2716"/>
                      <a:pt x="4084" y="2787"/>
                      <a:pt x="4132" y="2870"/>
                    </a:cubicBezTo>
                    <a:cubicBezTo>
                      <a:pt x="4394" y="3228"/>
                      <a:pt x="4787" y="3466"/>
                      <a:pt x="5215" y="3549"/>
                    </a:cubicBezTo>
                    <a:cubicBezTo>
                      <a:pt x="5311" y="4192"/>
                      <a:pt x="5799" y="4716"/>
                      <a:pt x="6430" y="4859"/>
                    </a:cubicBezTo>
                    <a:cubicBezTo>
                      <a:pt x="6430" y="4859"/>
                      <a:pt x="6632" y="4763"/>
                      <a:pt x="6561" y="3954"/>
                    </a:cubicBezTo>
                    <a:cubicBezTo>
                      <a:pt x="6525" y="3132"/>
                      <a:pt x="6525" y="2299"/>
                      <a:pt x="6573" y="1477"/>
                    </a:cubicBezTo>
                    <a:lnTo>
                      <a:pt x="4406" y="477"/>
                    </a:lnTo>
                    <a:lnTo>
                      <a:pt x="1798" y="1"/>
                    </a:lnTo>
                    <a:close/>
                  </a:path>
                </a:pathLst>
              </a:custGeom>
              <a:solidFill>
                <a:srgbClr val="254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2412;p70">
                <a:extLst>
                  <a:ext uri="{FF2B5EF4-FFF2-40B4-BE49-F238E27FC236}">
                    <a16:creationId xmlns:a16="http://schemas.microsoft.com/office/drawing/2014/main" id="{CD170CF6-FA24-4350-AA12-80371DB1D248}"/>
                  </a:ext>
                </a:extLst>
              </p:cNvPr>
              <p:cNvSpPr/>
              <p:nvPr/>
            </p:nvSpPr>
            <p:spPr>
              <a:xfrm>
                <a:off x="5726625" y="3096088"/>
                <a:ext cx="171475" cy="108950"/>
              </a:xfrm>
              <a:custGeom>
                <a:avLst/>
                <a:gdLst/>
                <a:ahLst/>
                <a:cxnLst/>
                <a:rect l="l" t="t" r="r" b="b"/>
                <a:pathLst>
                  <a:path w="6859" h="4358" extrusionOk="0">
                    <a:moveTo>
                      <a:pt x="640" y="0"/>
                    </a:moveTo>
                    <a:cubicBezTo>
                      <a:pt x="530" y="0"/>
                      <a:pt x="419" y="16"/>
                      <a:pt x="310" y="48"/>
                    </a:cubicBezTo>
                    <a:cubicBezTo>
                      <a:pt x="226" y="71"/>
                      <a:pt x="143" y="107"/>
                      <a:pt x="72" y="155"/>
                    </a:cubicBezTo>
                    <a:cubicBezTo>
                      <a:pt x="24" y="202"/>
                      <a:pt x="0" y="226"/>
                      <a:pt x="0" y="226"/>
                    </a:cubicBezTo>
                    <a:cubicBezTo>
                      <a:pt x="96" y="167"/>
                      <a:pt x="215" y="119"/>
                      <a:pt x="322" y="95"/>
                    </a:cubicBezTo>
                    <a:cubicBezTo>
                      <a:pt x="409" y="72"/>
                      <a:pt x="498" y="61"/>
                      <a:pt x="587" y="61"/>
                    </a:cubicBezTo>
                    <a:cubicBezTo>
                      <a:pt x="813" y="61"/>
                      <a:pt x="1038" y="134"/>
                      <a:pt x="1227" y="262"/>
                    </a:cubicBezTo>
                    <a:cubicBezTo>
                      <a:pt x="1310" y="333"/>
                      <a:pt x="1381" y="405"/>
                      <a:pt x="1441" y="488"/>
                    </a:cubicBezTo>
                    <a:cubicBezTo>
                      <a:pt x="1524" y="583"/>
                      <a:pt x="1620" y="655"/>
                      <a:pt x="1739" y="703"/>
                    </a:cubicBezTo>
                    <a:cubicBezTo>
                      <a:pt x="1823" y="726"/>
                      <a:pt x="1908" y="739"/>
                      <a:pt x="1992" y="739"/>
                    </a:cubicBezTo>
                    <a:cubicBezTo>
                      <a:pt x="2039" y="739"/>
                      <a:pt x="2085" y="735"/>
                      <a:pt x="2131" y="726"/>
                    </a:cubicBezTo>
                    <a:cubicBezTo>
                      <a:pt x="2208" y="712"/>
                      <a:pt x="2285" y="707"/>
                      <a:pt x="2359" y="707"/>
                    </a:cubicBezTo>
                    <a:cubicBezTo>
                      <a:pt x="2412" y="707"/>
                      <a:pt x="2463" y="709"/>
                      <a:pt x="2512" y="714"/>
                    </a:cubicBezTo>
                    <a:cubicBezTo>
                      <a:pt x="3096" y="786"/>
                      <a:pt x="3596" y="1167"/>
                      <a:pt x="3798" y="1715"/>
                    </a:cubicBezTo>
                    <a:lnTo>
                      <a:pt x="3822" y="1774"/>
                    </a:lnTo>
                    <a:lnTo>
                      <a:pt x="3846" y="1846"/>
                    </a:lnTo>
                    <a:lnTo>
                      <a:pt x="3906" y="1810"/>
                    </a:lnTo>
                    <a:cubicBezTo>
                      <a:pt x="4034" y="1756"/>
                      <a:pt x="4170" y="1729"/>
                      <a:pt x="4305" y="1729"/>
                    </a:cubicBezTo>
                    <a:cubicBezTo>
                      <a:pt x="4557" y="1729"/>
                      <a:pt x="4807" y="1822"/>
                      <a:pt x="5001" y="2000"/>
                    </a:cubicBezTo>
                    <a:cubicBezTo>
                      <a:pt x="5251" y="2250"/>
                      <a:pt x="5441" y="2560"/>
                      <a:pt x="5513" y="2917"/>
                    </a:cubicBezTo>
                    <a:lnTo>
                      <a:pt x="5513" y="2953"/>
                    </a:lnTo>
                    <a:lnTo>
                      <a:pt x="5549" y="2953"/>
                    </a:lnTo>
                    <a:cubicBezTo>
                      <a:pt x="5822" y="2977"/>
                      <a:pt x="6096" y="3096"/>
                      <a:pt x="6311" y="3274"/>
                    </a:cubicBezTo>
                    <a:cubicBezTo>
                      <a:pt x="6489" y="3417"/>
                      <a:pt x="6620" y="3596"/>
                      <a:pt x="6703" y="3798"/>
                    </a:cubicBezTo>
                    <a:cubicBezTo>
                      <a:pt x="6775" y="3977"/>
                      <a:pt x="6823" y="4167"/>
                      <a:pt x="6846" y="4358"/>
                    </a:cubicBezTo>
                    <a:cubicBezTo>
                      <a:pt x="6858" y="4310"/>
                      <a:pt x="6858" y="4262"/>
                      <a:pt x="6858" y="4215"/>
                    </a:cubicBezTo>
                    <a:cubicBezTo>
                      <a:pt x="6834" y="3834"/>
                      <a:pt x="6668" y="3477"/>
                      <a:pt x="6382" y="3227"/>
                    </a:cubicBezTo>
                    <a:cubicBezTo>
                      <a:pt x="6163" y="3031"/>
                      <a:pt x="5889" y="2902"/>
                      <a:pt x="5602" y="2861"/>
                    </a:cubicBezTo>
                    <a:lnTo>
                      <a:pt x="5602" y="2861"/>
                    </a:lnTo>
                    <a:cubicBezTo>
                      <a:pt x="5526" y="2505"/>
                      <a:pt x="5338" y="2183"/>
                      <a:pt x="5072" y="1929"/>
                    </a:cubicBezTo>
                    <a:cubicBezTo>
                      <a:pt x="4855" y="1727"/>
                      <a:pt x="4578" y="1622"/>
                      <a:pt x="4299" y="1622"/>
                    </a:cubicBezTo>
                    <a:cubicBezTo>
                      <a:pt x="4171" y="1622"/>
                      <a:pt x="4043" y="1644"/>
                      <a:pt x="3921" y="1689"/>
                    </a:cubicBezTo>
                    <a:lnTo>
                      <a:pt x="3921" y="1689"/>
                    </a:lnTo>
                    <a:lnTo>
                      <a:pt x="3917" y="1679"/>
                    </a:lnTo>
                    <a:cubicBezTo>
                      <a:pt x="3691" y="1095"/>
                      <a:pt x="3155" y="679"/>
                      <a:pt x="2524" y="619"/>
                    </a:cubicBezTo>
                    <a:cubicBezTo>
                      <a:pt x="2476" y="611"/>
                      <a:pt x="2428" y="608"/>
                      <a:pt x="2380" y="608"/>
                    </a:cubicBezTo>
                    <a:cubicBezTo>
                      <a:pt x="2222" y="608"/>
                      <a:pt x="2069" y="643"/>
                      <a:pt x="1933" y="643"/>
                    </a:cubicBezTo>
                    <a:cubicBezTo>
                      <a:pt x="1877" y="643"/>
                      <a:pt x="1823" y="637"/>
                      <a:pt x="1774" y="619"/>
                    </a:cubicBezTo>
                    <a:cubicBezTo>
                      <a:pt x="1560" y="548"/>
                      <a:pt x="1453" y="310"/>
                      <a:pt x="1274" y="202"/>
                    </a:cubicBezTo>
                    <a:cubicBezTo>
                      <a:pt x="1082" y="67"/>
                      <a:pt x="864" y="0"/>
                      <a:pt x="640" y="0"/>
                    </a:cubicBezTo>
                    <a:close/>
                  </a:path>
                </a:pathLst>
              </a:custGeom>
              <a:solidFill>
                <a:srgbClr val="1D1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2413;p70">
                <a:extLst>
                  <a:ext uri="{FF2B5EF4-FFF2-40B4-BE49-F238E27FC236}">
                    <a16:creationId xmlns:a16="http://schemas.microsoft.com/office/drawing/2014/main" id="{807EE937-BA37-4539-9673-25E2504275C9}"/>
                  </a:ext>
                </a:extLst>
              </p:cNvPr>
              <p:cNvSpPr/>
              <p:nvPr/>
            </p:nvSpPr>
            <p:spPr>
              <a:xfrm>
                <a:off x="5714725" y="3117213"/>
                <a:ext cx="97050" cy="37350"/>
              </a:xfrm>
              <a:custGeom>
                <a:avLst/>
                <a:gdLst/>
                <a:ahLst/>
                <a:cxnLst/>
                <a:rect l="l" t="t" r="r" b="b"/>
                <a:pathLst>
                  <a:path w="3882" h="1494" extrusionOk="0">
                    <a:moveTo>
                      <a:pt x="0" y="0"/>
                    </a:moveTo>
                    <a:lnTo>
                      <a:pt x="0" y="0"/>
                    </a:lnTo>
                    <a:cubicBezTo>
                      <a:pt x="12" y="60"/>
                      <a:pt x="24" y="119"/>
                      <a:pt x="60" y="167"/>
                    </a:cubicBezTo>
                    <a:cubicBezTo>
                      <a:pt x="143" y="310"/>
                      <a:pt x="238" y="441"/>
                      <a:pt x="369" y="548"/>
                    </a:cubicBezTo>
                    <a:cubicBezTo>
                      <a:pt x="548" y="715"/>
                      <a:pt x="774" y="834"/>
                      <a:pt x="1012" y="881"/>
                    </a:cubicBezTo>
                    <a:cubicBezTo>
                      <a:pt x="1116" y="902"/>
                      <a:pt x="1221" y="913"/>
                      <a:pt x="1326" y="913"/>
                    </a:cubicBezTo>
                    <a:cubicBezTo>
                      <a:pt x="1523" y="913"/>
                      <a:pt x="1719" y="876"/>
                      <a:pt x="1905" y="798"/>
                    </a:cubicBezTo>
                    <a:lnTo>
                      <a:pt x="1925" y="790"/>
                    </a:lnTo>
                    <a:lnTo>
                      <a:pt x="1925" y="790"/>
                    </a:lnTo>
                    <a:cubicBezTo>
                      <a:pt x="2257" y="1195"/>
                      <a:pt x="2731" y="1443"/>
                      <a:pt x="3250" y="1489"/>
                    </a:cubicBezTo>
                    <a:cubicBezTo>
                      <a:pt x="3292" y="1492"/>
                      <a:pt x="3333" y="1493"/>
                      <a:pt x="3375" y="1493"/>
                    </a:cubicBezTo>
                    <a:cubicBezTo>
                      <a:pt x="3488" y="1493"/>
                      <a:pt x="3601" y="1482"/>
                      <a:pt x="3715" y="1465"/>
                    </a:cubicBezTo>
                    <a:cubicBezTo>
                      <a:pt x="3774" y="1453"/>
                      <a:pt x="3834" y="1429"/>
                      <a:pt x="3881" y="1405"/>
                    </a:cubicBezTo>
                    <a:lnTo>
                      <a:pt x="3881" y="1405"/>
                    </a:lnTo>
                    <a:cubicBezTo>
                      <a:pt x="3780" y="1411"/>
                      <a:pt x="3676" y="1414"/>
                      <a:pt x="3572" y="1414"/>
                    </a:cubicBezTo>
                    <a:cubicBezTo>
                      <a:pt x="3468" y="1414"/>
                      <a:pt x="3364" y="1411"/>
                      <a:pt x="3262" y="1405"/>
                    </a:cubicBezTo>
                    <a:cubicBezTo>
                      <a:pt x="2762" y="1334"/>
                      <a:pt x="2310" y="1084"/>
                      <a:pt x="1988" y="679"/>
                    </a:cubicBezTo>
                    <a:lnTo>
                      <a:pt x="1965" y="643"/>
                    </a:lnTo>
                    <a:lnTo>
                      <a:pt x="1917" y="667"/>
                    </a:lnTo>
                    <a:lnTo>
                      <a:pt x="1857" y="691"/>
                    </a:lnTo>
                    <a:cubicBezTo>
                      <a:pt x="1681" y="763"/>
                      <a:pt x="1493" y="803"/>
                      <a:pt x="1306" y="803"/>
                    </a:cubicBezTo>
                    <a:cubicBezTo>
                      <a:pt x="1216" y="803"/>
                      <a:pt x="1125" y="794"/>
                      <a:pt x="1036" y="774"/>
                    </a:cubicBezTo>
                    <a:cubicBezTo>
                      <a:pt x="810" y="739"/>
                      <a:pt x="595" y="631"/>
                      <a:pt x="417" y="489"/>
                    </a:cubicBezTo>
                    <a:cubicBezTo>
                      <a:pt x="262" y="346"/>
                      <a:pt x="119" y="179"/>
                      <a:pt x="0" y="0"/>
                    </a:cubicBezTo>
                    <a:close/>
                  </a:path>
                </a:pathLst>
              </a:custGeom>
              <a:solidFill>
                <a:srgbClr val="1D1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2414;p70">
                <a:extLst>
                  <a:ext uri="{FF2B5EF4-FFF2-40B4-BE49-F238E27FC236}">
                    <a16:creationId xmlns:a16="http://schemas.microsoft.com/office/drawing/2014/main" id="{C4394BFF-318B-471B-8498-08CD19D9B75B}"/>
                  </a:ext>
                </a:extLst>
              </p:cNvPr>
              <p:cNvSpPr/>
              <p:nvPr/>
            </p:nvSpPr>
            <p:spPr>
              <a:xfrm>
                <a:off x="5752825" y="3121088"/>
                <a:ext cx="30975" cy="9025"/>
              </a:xfrm>
              <a:custGeom>
                <a:avLst/>
                <a:gdLst/>
                <a:ahLst/>
                <a:cxnLst/>
                <a:rect l="l" t="t" r="r" b="b"/>
                <a:pathLst>
                  <a:path w="1239" h="361" extrusionOk="0">
                    <a:moveTo>
                      <a:pt x="873" y="1"/>
                    </a:moveTo>
                    <a:cubicBezTo>
                      <a:pt x="775" y="1"/>
                      <a:pt x="678" y="16"/>
                      <a:pt x="583" y="48"/>
                    </a:cubicBezTo>
                    <a:cubicBezTo>
                      <a:pt x="357" y="84"/>
                      <a:pt x="155" y="191"/>
                      <a:pt x="0" y="357"/>
                    </a:cubicBezTo>
                    <a:cubicBezTo>
                      <a:pt x="2" y="359"/>
                      <a:pt x="5" y="360"/>
                      <a:pt x="10" y="360"/>
                    </a:cubicBezTo>
                    <a:cubicBezTo>
                      <a:pt x="65" y="360"/>
                      <a:pt x="301" y="243"/>
                      <a:pt x="607" y="167"/>
                    </a:cubicBezTo>
                    <a:cubicBezTo>
                      <a:pt x="941" y="72"/>
                      <a:pt x="1238" y="107"/>
                      <a:pt x="1238" y="72"/>
                    </a:cubicBezTo>
                    <a:cubicBezTo>
                      <a:pt x="1119" y="25"/>
                      <a:pt x="996" y="1"/>
                      <a:pt x="873" y="1"/>
                    </a:cubicBezTo>
                    <a:close/>
                  </a:path>
                </a:pathLst>
              </a:custGeom>
              <a:solidFill>
                <a:srgbClr val="1D1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2415;p70">
                <a:extLst>
                  <a:ext uri="{FF2B5EF4-FFF2-40B4-BE49-F238E27FC236}">
                    <a16:creationId xmlns:a16="http://schemas.microsoft.com/office/drawing/2014/main" id="{E5CB4372-B15C-41B2-800A-24385CD8BD25}"/>
                  </a:ext>
                </a:extLst>
              </p:cNvPr>
              <p:cNvSpPr/>
              <p:nvPr/>
            </p:nvSpPr>
            <p:spPr>
              <a:xfrm>
                <a:off x="5752525" y="3112238"/>
                <a:ext cx="13100" cy="9200"/>
              </a:xfrm>
              <a:custGeom>
                <a:avLst/>
                <a:gdLst/>
                <a:ahLst/>
                <a:cxnLst/>
                <a:rect l="l" t="t" r="r" b="b"/>
                <a:pathLst>
                  <a:path w="524" h="368" extrusionOk="0">
                    <a:moveTo>
                      <a:pt x="51" y="0"/>
                    </a:moveTo>
                    <a:cubicBezTo>
                      <a:pt x="36" y="0"/>
                      <a:pt x="27" y="3"/>
                      <a:pt x="24" y="9"/>
                    </a:cubicBezTo>
                    <a:cubicBezTo>
                      <a:pt x="0" y="45"/>
                      <a:pt x="119" y="116"/>
                      <a:pt x="238" y="211"/>
                    </a:cubicBezTo>
                    <a:cubicBezTo>
                      <a:pt x="361" y="289"/>
                      <a:pt x="462" y="367"/>
                      <a:pt x="495" y="367"/>
                    </a:cubicBezTo>
                    <a:cubicBezTo>
                      <a:pt x="497" y="367"/>
                      <a:pt x="499" y="367"/>
                      <a:pt x="500" y="366"/>
                    </a:cubicBezTo>
                    <a:cubicBezTo>
                      <a:pt x="524" y="342"/>
                      <a:pt x="453" y="211"/>
                      <a:pt x="322" y="116"/>
                    </a:cubicBezTo>
                    <a:cubicBezTo>
                      <a:pt x="212" y="34"/>
                      <a:pt x="102" y="0"/>
                      <a:pt x="51" y="0"/>
                    </a:cubicBezTo>
                    <a:close/>
                  </a:path>
                </a:pathLst>
              </a:custGeom>
              <a:solidFill>
                <a:srgbClr val="1D1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2416;p70">
                <a:extLst>
                  <a:ext uri="{FF2B5EF4-FFF2-40B4-BE49-F238E27FC236}">
                    <a16:creationId xmlns:a16="http://schemas.microsoft.com/office/drawing/2014/main" id="{5D7E4B6A-FCCC-40E9-A93C-44BABCFD0F2F}"/>
                  </a:ext>
                </a:extLst>
              </p:cNvPr>
              <p:cNvSpPr/>
              <p:nvPr/>
            </p:nvSpPr>
            <p:spPr>
              <a:xfrm>
                <a:off x="5813225" y="3146188"/>
                <a:ext cx="28900" cy="4875"/>
              </a:xfrm>
              <a:custGeom>
                <a:avLst/>
                <a:gdLst/>
                <a:ahLst/>
                <a:cxnLst/>
                <a:rect l="l" t="t" r="r" b="b"/>
                <a:pathLst>
                  <a:path w="1156" h="195" extrusionOk="0">
                    <a:moveTo>
                      <a:pt x="597" y="1"/>
                    </a:moveTo>
                    <a:cubicBezTo>
                      <a:pt x="388" y="1"/>
                      <a:pt x="180" y="63"/>
                      <a:pt x="1" y="187"/>
                    </a:cubicBezTo>
                    <a:cubicBezTo>
                      <a:pt x="3" y="192"/>
                      <a:pt x="11" y="195"/>
                      <a:pt x="23" y="195"/>
                    </a:cubicBezTo>
                    <a:cubicBezTo>
                      <a:pt x="93" y="195"/>
                      <a:pt x="313" y="125"/>
                      <a:pt x="584" y="115"/>
                    </a:cubicBezTo>
                    <a:cubicBezTo>
                      <a:pt x="850" y="115"/>
                      <a:pt x="1071" y="168"/>
                      <a:pt x="1137" y="168"/>
                    </a:cubicBezTo>
                    <a:cubicBezTo>
                      <a:pt x="1148" y="168"/>
                      <a:pt x="1154" y="166"/>
                      <a:pt x="1156" y="163"/>
                    </a:cubicBezTo>
                    <a:cubicBezTo>
                      <a:pt x="984" y="54"/>
                      <a:pt x="790" y="1"/>
                      <a:pt x="597" y="1"/>
                    </a:cubicBezTo>
                    <a:close/>
                  </a:path>
                </a:pathLst>
              </a:custGeom>
              <a:solidFill>
                <a:srgbClr val="1D1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2417;p70">
                <a:extLst>
                  <a:ext uri="{FF2B5EF4-FFF2-40B4-BE49-F238E27FC236}">
                    <a16:creationId xmlns:a16="http://schemas.microsoft.com/office/drawing/2014/main" id="{E46660FA-3070-425B-8460-A7132A8D7E12}"/>
                  </a:ext>
                </a:extLst>
              </p:cNvPr>
              <p:cNvSpPr/>
              <p:nvPr/>
            </p:nvSpPr>
            <p:spPr>
              <a:xfrm>
                <a:off x="5818300" y="3163588"/>
                <a:ext cx="37825" cy="13650"/>
              </a:xfrm>
              <a:custGeom>
                <a:avLst/>
                <a:gdLst/>
                <a:ahLst/>
                <a:cxnLst/>
                <a:rect l="l" t="t" r="r" b="b"/>
                <a:pathLst>
                  <a:path w="1513" h="546" extrusionOk="0">
                    <a:moveTo>
                      <a:pt x="7" y="1"/>
                    </a:moveTo>
                    <a:cubicBezTo>
                      <a:pt x="4" y="1"/>
                      <a:pt x="2" y="1"/>
                      <a:pt x="0" y="3"/>
                    </a:cubicBezTo>
                    <a:cubicBezTo>
                      <a:pt x="191" y="205"/>
                      <a:pt x="429" y="348"/>
                      <a:pt x="703" y="419"/>
                    </a:cubicBezTo>
                    <a:cubicBezTo>
                      <a:pt x="887" y="498"/>
                      <a:pt x="1091" y="545"/>
                      <a:pt x="1295" y="545"/>
                    </a:cubicBezTo>
                    <a:cubicBezTo>
                      <a:pt x="1368" y="545"/>
                      <a:pt x="1440" y="539"/>
                      <a:pt x="1512" y="527"/>
                    </a:cubicBezTo>
                    <a:cubicBezTo>
                      <a:pt x="1512" y="491"/>
                      <a:pt x="1155" y="455"/>
                      <a:pt x="739" y="312"/>
                    </a:cubicBezTo>
                    <a:cubicBezTo>
                      <a:pt x="346" y="178"/>
                      <a:pt x="59" y="1"/>
                      <a:pt x="7" y="1"/>
                    </a:cubicBezTo>
                    <a:close/>
                  </a:path>
                </a:pathLst>
              </a:custGeom>
              <a:solidFill>
                <a:srgbClr val="1D1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2418;p70">
                <a:extLst>
                  <a:ext uri="{FF2B5EF4-FFF2-40B4-BE49-F238E27FC236}">
                    <a16:creationId xmlns:a16="http://schemas.microsoft.com/office/drawing/2014/main" id="{A76D4C1C-74FD-4153-A6EE-622565E421B9}"/>
                  </a:ext>
                </a:extLst>
              </p:cNvPr>
              <p:cNvSpPr/>
              <p:nvPr/>
            </p:nvSpPr>
            <p:spPr>
              <a:xfrm>
                <a:off x="5862350" y="3184188"/>
                <a:ext cx="28300" cy="11625"/>
              </a:xfrm>
              <a:custGeom>
                <a:avLst/>
                <a:gdLst/>
                <a:ahLst/>
                <a:cxnLst/>
                <a:rect l="l" t="t" r="r" b="b"/>
                <a:pathLst>
                  <a:path w="1132" h="465" extrusionOk="0">
                    <a:moveTo>
                      <a:pt x="316" y="0"/>
                    </a:moveTo>
                    <a:cubicBezTo>
                      <a:pt x="209" y="0"/>
                      <a:pt x="102" y="24"/>
                      <a:pt x="1" y="72"/>
                    </a:cubicBezTo>
                    <a:cubicBezTo>
                      <a:pt x="203" y="96"/>
                      <a:pt x="393" y="131"/>
                      <a:pt x="584" y="179"/>
                    </a:cubicBezTo>
                    <a:cubicBezTo>
                      <a:pt x="763" y="262"/>
                      <a:pt x="941" y="357"/>
                      <a:pt x="1108" y="465"/>
                    </a:cubicBezTo>
                    <a:cubicBezTo>
                      <a:pt x="1132" y="453"/>
                      <a:pt x="977" y="191"/>
                      <a:pt x="632" y="72"/>
                    </a:cubicBezTo>
                    <a:cubicBezTo>
                      <a:pt x="530" y="24"/>
                      <a:pt x="423" y="0"/>
                      <a:pt x="316" y="0"/>
                    </a:cubicBezTo>
                    <a:close/>
                  </a:path>
                </a:pathLst>
              </a:custGeom>
              <a:solidFill>
                <a:srgbClr val="1D1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2419;p70">
                <a:extLst>
                  <a:ext uri="{FF2B5EF4-FFF2-40B4-BE49-F238E27FC236}">
                    <a16:creationId xmlns:a16="http://schemas.microsoft.com/office/drawing/2014/main" id="{D3C61DF3-9482-4600-B9FF-468B702F9B59}"/>
                  </a:ext>
                </a:extLst>
              </p:cNvPr>
              <p:cNvSpPr/>
              <p:nvPr/>
            </p:nvSpPr>
            <p:spPr>
              <a:xfrm>
                <a:off x="5770075" y="3098738"/>
                <a:ext cx="119100" cy="25650"/>
              </a:xfrm>
              <a:custGeom>
                <a:avLst/>
                <a:gdLst/>
                <a:ahLst/>
                <a:cxnLst/>
                <a:rect l="l" t="t" r="r" b="b"/>
                <a:pathLst>
                  <a:path w="4764" h="1026" extrusionOk="0">
                    <a:moveTo>
                      <a:pt x="2590" y="1"/>
                    </a:moveTo>
                    <a:cubicBezTo>
                      <a:pt x="2568" y="1"/>
                      <a:pt x="2546" y="1"/>
                      <a:pt x="2525" y="1"/>
                    </a:cubicBezTo>
                    <a:cubicBezTo>
                      <a:pt x="1906" y="1"/>
                      <a:pt x="1298" y="85"/>
                      <a:pt x="703" y="275"/>
                    </a:cubicBezTo>
                    <a:cubicBezTo>
                      <a:pt x="489" y="335"/>
                      <a:pt x="310" y="394"/>
                      <a:pt x="179" y="454"/>
                    </a:cubicBezTo>
                    <a:cubicBezTo>
                      <a:pt x="120" y="466"/>
                      <a:pt x="60" y="501"/>
                      <a:pt x="1" y="537"/>
                    </a:cubicBezTo>
                    <a:cubicBezTo>
                      <a:pt x="1" y="538"/>
                      <a:pt x="2" y="538"/>
                      <a:pt x="4" y="538"/>
                    </a:cubicBezTo>
                    <a:cubicBezTo>
                      <a:pt x="38" y="538"/>
                      <a:pt x="314" y="458"/>
                      <a:pt x="727" y="346"/>
                    </a:cubicBezTo>
                    <a:cubicBezTo>
                      <a:pt x="1310" y="192"/>
                      <a:pt x="1917" y="120"/>
                      <a:pt x="2513" y="108"/>
                    </a:cubicBezTo>
                    <a:cubicBezTo>
                      <a:pt x="3120" y="108"/>
                      <a:pt x="3715" y="239"/>
                      <a:pt x="4251" y="501"/>
                    </a:cubicBezTo>
                    <a:cubicBezTo>
                      <a:pt x="4406" y="585"/>
                      <a:pt x="4549" y="704"/>
                      <a:pt x="4656" y="858"/>
                    </a:cubicBezTo>
                    <a:cubicBezTo>
                      <a:pt x="4727" y="966"/>
                      <a:pt x="4763" y="1025"/>
                      <a:pt x="4763" y="1025"/>
                    </a:cubicBezTo>
                    <a:cubicBezTo>
                      <a:pt x="4751" y="966"/>
                      <a:pt x="4727" y="894"/>
                      <a:pt x="4692" y="835"/>
                    </a:cubicBezTo>
                    <a:cubicBezTo>
                      <a:pt x="4596" y="668"/>
                      <a:pt x="4454" y="537"/>
                      <a:pt x="4287" y="442"/>
                    </a:cubicBezTo>
                    <a:cubicBezTo>
                      <a:pt x="3770" y="155"/>
                      <a:pt x="3176" y="1"/>
                      <a:pt x="2590" y="1"/>
                    </a:cubicBezTo>
                    <a:close/>
                  </a:path>
                </a:pathLst>
              </a:custGeom>
              <a:solidFill>
                <a:srgbClr val="1D1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2420;p70">
                <a:extLst>
                  <a:ext uri="{FF2B5EF4-FFF2-40B4-BE49-F238E27FC236}">
                    <a16:creationId xmlns:a16="http://schemas.microsoft.com/office/drawing/2014/main" id="{1AF8828C-D3D6-4607-AFE9-C06C5E02571D}"/>
                  </a:ext>
                </a:extLst>
              </p:cNvPr>
              <p:cNvSpPr/>
              <p:nvPr/>
            </p:nvSpPr>
            <p:spPr>
              <a:xfrm>
                <a:off x="5799550" y="3110438"/>
                <a:ext cx="93475" cy="41025"/>
              </a:xfrm>
              <a:custGeom>
                <a:avLst/>
                <a:gdLst/>
                <a:ahLst/>
                <a:cxnLst/>
                <a:rect l="l" t="t" r="r" b="b"/>
                <a:pathLst>
                  <a:path w="3739" h="1641" extrusionOk="0">
                    <a:moveTo>
                      <a:pt x="1214" y="0"/>
                    </a:moveTo>
                    <a:cubicBezTo>
                      <a:pt x="1021" y="0"/>
                      <a:pt x="826" y="15"/>
                      <a:pt x="631" y="45"/>
                    </a:cubicBezTo>
                    <a:cubicBezTo>
                      <a:pt x="417" y="57"/>
                      <a:pt x="203" y="105"/>
                      <a:pt x="0" y="164"/>
                    </a:cubicBezTo>
                    <a:cubicBezTo>
                      <a:pt x="215" y="164"/>
                      <a:pt x="429" y="152"/>
                      <a:pt x="643" y="129"/>
                    </a:cubicBezTo>
                    <a:cubicBezTo>
                      <a:pt x="793" y="111"/>
                      <a:pt x="943" y="103"/>
                      <a:pt x="1094" y="103"/>
                    </a:cubicBezTo>
                    <a:cubicBezTo>
                      <a:pt x="1459" y="103"/>
                      <a:pt x="1825" y="151"/>
                      <a:pt x="2179" y="236"/>
                    </a:cubicBezTo>
                    <a:cubicBezTo>
                      <a:pt x="2679" y="379"/>
                      <a:pt x="3120" y="676"/>
                      <a:pt x="3429" y="1081"/>
                    </a:cubicBezTo>
                    <a:cubicBezTo>
                      <a:pt x="3548" y="1260"/>
                      <a:pt x="3656" y="1438"/>
                      <a:pt x="3739" y="1641"/>
                    </a:cubicBezTo>
                    <a:cubicBezTo>
                      <a:pt x="3739" y="1581"/>
                      <a:pt x="3727" y="1522"/>
                      <a:pt x="3715" y="1474"/>
                    </a:cubicBezTo>
                    <a:cubicBezTo>
                      <a:pt x="3667" y="1319"/>
                      <a:pt x="3596" y="1164"/>
                      <a:pt x="3501" y="1033"/>
                    </a:cubicBezTo>
                    <a:cubicBezTo>
                      <a:pt x="3191" y="593"/>
                      <a:pt x="2727" y="271"/>
                      <a:pt x="2215" y="129"/>
                    </a:cubicBezTo>
                    <a:cubicBezTo>
                      <a:pt x="1889" y="45"/>
                      <a:pt x="1553" y="0"/>
                      <a:pt x="1214" y="0"/>
                    </a:cubicBezTo>
                    <a:close/>
                  </a:path>
                </a:pathLst>
              </a:custGeom>
              <a:solidFill>
                <a:srgbClr val="1D1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2421;p70">
                <a:extLst>
                  <a:ext uri="{FF2B5EF4-FFF2-40B4-BE49-F238E27FC236}">
                    <a16:creationId xmlns:a16="http://schemas.microsoft.com/office/drawing/2014/main" id="{95CAE373-395E-43C1-BF30-EA122BC652EF}"/>
                  </a:ext>
                </a:extLst>
              </p:cNvPr>
              <p:cNvSpPr/>
              <p:nvPr/>
            </p:nvSpPr>
            <p:spPr>
              <a:xfrm>
                <a:off x="5687025" y="3116488"/>
                <a:ext cx="34550" cy="55825"/>
              </a:xfrm>
              <a:custGeom>
                <a:avLst/>
                <a:gdLst/>
                <a:ahLst/>
                <a:cxnLst/>
                <a:rect l="l" t="t" r="r" b="b"/>
                <a:pathLst>
                  <a:path w="1382" h="2233" extrusionOk="0">
                    <a:moveTo>
                      <a:pt x="1233" y="1"/>
                    </a:moveTo>
                    <a:cubicBezTo>
                      <a:pt x="1129" y="1"/>
                      <a:pt x="1026" y="25"/>
                      <a:pt x="929" y="65"/>
                    </a:cubicBezTo>
                    <a:cubicBezTo>
                      <a:pt x="798" y="113"/>
                      <a:pt x="667" y="184"/>
                      <a:pt x="560" y="279"/>
                    </a:cubicBezTo>
                    <a:cubicBezTo>
                      <a:pt x="60" y="708"/>
                      <a:pt x="1" y="1458"/>
                      <a:pt x="417" y="1958"/>
                    </a:cubicBezTo>
                    <a:cubicBezTo>
                      <a:pt x="513" y="2077"/>
                      <a:pt x="644" y="2184"/>
                      <a:pt x="787" y="2232"/>
                    </a:cubicBezTo>
                    <a:cubicBezTo>
                      <a:pt x="679" y="2125"/>
                      <a:pt x="584" y="2018"/>
                      <a:pt x="489" y="1899"/>
                    </a:cubicBezTo>
                    <a:cubicBezTo>
                      <a:pt x="429" y="1827"/>
                      <a:pt x="382" y="1744"/>
                      <a:pt x="346" y="1649"/>
                    </a:cubicBezTo>
                    <a:cubicBezTo>
                      <a:pt x="96" y="1065"/>
                      <a:pt x="370" y="387"/>
                      <a:pt x="965" y="148"/>
                    </a:cubicBezTo>
                    <a:cubicBezTo>
                      <a:pt x="1096" y="89"/>
                      <a:pt x="1239" y="53"/>
                      <a:pt x="1382" y="17"/>
                    </a:cubicBezTo>
                    <a:cubicBezTo>
                      <a:pt x="1332" y="6"/>
                      <a:pt x="1283" y="1"/>
                      <a:pt x="1233" y="1"/>
                    </a:cubicBezTo>
                    <a:close/>
                  </a:path>
                </a:pathLst>
              </a:custGeom>
              <a:solidFill>
                <a:srgbClr val="1D1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2422;p70">
                <a:extLst>
                  <a:ext uri="{FF2B5EF4-FFF2-40B4-BE49-F238E27FC236}">
                    <a16:creationId xmlns:a16="http://schemas.microsoft.com/office/drawing/2014/main" id="{425853BE-AFB8-46A5-AA0E-876FADCB4FF1}"/>
                  </a:ext>
                </a:extLst>
              </p:cNvPr>
              <p:cNvSpPr/>
              <p:nvPr/>
            </p:nvSpPr>
            <p:spPr>
              <a:xfrm>
                <a:off x="5894200" y="3196363"/>
                <a:ext cx="45575" cy="53925"/>
              </a:xfrm>
              <a:custGeom>
                <a:avLst/>
                <a:gdLst/>
                <a:ahLst/>
                <a:cxnLst/>
                <a:rect l="l" t="t" r="r" b="b"/>
                <a:pathLst>
                  <a:path w="1823" h="2157" extrusionOk="0">
                    <a:moveTo>
                      <a:pt x="748" y="1"/>
                    </a:moveTo>
                    <a:cubicBezTo>
                      <a:pt x="673" y="1"/>
                      <a:pt x="598" y="9"/>
                      <a:pt x="524" y="25"/>
                    </a:cubicBezTo>
                    <a:cubicBezTo>
                      <a:pt x="381" y="61"/>
                      <a:pt x="239" y="121"/>
                      <a:pt x="120" y="192"/>
                    </a:cubicBezTo>
                    <a:cubicBezTo>
                      <a:pt x="36" y="251"/>
                      <a:pt x="0" y="311"/>
                      <a:pt x="0" y="311"/>
                    </a:cubicBezTo>
                    <a:cubicBezTo>
                      <a:pt x="167" y="216"/>
                      <a:pt x="346" y="156"/>
                      <a:pt x="536" y="109"/>
                    </a:cubicBezTo>
                    <a:cubicBezTo>
                      <a:pt x="590" y="99"/>
                      <a:pt x="645" y="95"/>
                      <a:pt x="699" y="95"/>
                    </a:cubicBezTo>
                    <a:cubicBezTo>
                      <a:pt x="846" y="95"/>
                      <a:pt x="992" y="128"/>
                      <a:pt x="1132" y="180"/>
                    </a:cubicBezTo>
                    <a:cubicBezTo>
                      <a:pt x="1346" y="287"/>
                      <a:pt x="1524" y="478"/>
                      <a:pt x="1608" y="704"/>
                    </a:cubicBezTo>
                    <a:cubicBezTo>
                      <a:pt x="1691" y="942"/>
                      <a:pt x="1667" y="1192"/>
                      <a:pt x="1536" y="1406"/>
                    </a:cubicBezTo>
                    <a:cubicBezTo>
                      <a:pt x="1429" y="1573"/>
                      <a:pt x="1286" y="1728"/>
                      <a:pt x="1108" y="1847"/>
                    </a:cubicBezTo>
                    <a:cubicBezTo>
                      <a:pt x="822" y="2037"/>
                      <a:pt x="608" y="2133"/>
                      <a:pt x="620" y="2156"/>
                    </a:cubicBezTo>
                    <a:cubicBezTo>
                      <a:pt x="620" y="2156"/>
                      <a:pt x="679" y="2145"/>
                      <a:pt x="774" y="2097"/>
                    </a:cubicBezTo>
                    <a:cubicBezTo>
                      <a:pt x="905" y="2037"/>
                      <a:pt x="1036" y="1978"/>
                      <a:pt x="1155" y="1906"/>
                    </a:cubicBezTo>
                    <a:cubicBezTo>
                      <a:pt x="1346" y="1799"/>
                      <a:pt x="1513" y="1645"/>
                      <a:pt x="1632" y="1466"/>
                    </a:cubicBezTo>
                    <a:cubicBezTo>
                      <a:pt x="1786" y="1228"/>
                      <a:pt x="1822" y="930"/>
                      <a:pt x="1727" y="668"/>
                    </a:cubicBezTo>
                    <a:cubicBezTo>
                      <a:pt x="1620" y="406"/>
                      <a:pt x="1429" y="192"/>
                      <a:pt x="1167" y="85"/>
                    </a:cubicBezTo>
                    <a:cubicBezTo>
                      <a:pt x="1034" y="30"/>
                      <a:pt x="891" y="1"/>
                      <a:pt x="748" y="1"/>
                    </a:cubicBezTo>
                    <a:close/>
                  </a:path>
                </a:pathLst>
              </a:custGeom>
              <a:solidFill>
                <a:srgbClr val="254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2423;p70">
                <a:extLst>
                  <a:ext uri="{FF2B5EF4-FFF2-40B4-BE49-F238E27FC236}">
                    <a16:creationId xmlns:a16="http://schemas.microsoft.com/office/drawing/2014/main" id="{8A1E5AD8-A1E1-4986-A466-F5277B599986}"/>
                  </a:ext>
                </a:extLst>
              </p:cNvPr>
              <p:cNvSpPr/>
              <p:nvPr/>
            </p:nvSpPr>
            <p:spPr>
              <a:xfrm>
                <a:off x="5867125" y="3250563"/>
                <a:ext cx="53300" cy="71825"/>
              </a:xfrm>
              <a:custGeom>
                <a:avLst/>
                <a:gdLst/>
                <a:ahLst/>
                <a:cxnLst/>
                <a:rect l="l" t="t" r="r" b="b"/>
                <a:pathLst>
                  <a:path w="2132" h="2873" extrusionOk="0">
                    <a:moveTo>
                      <a:pt x="1798" y="0"/>
                    </a:moveTo>
                    <a:cubicBezTo>
                      <a:pt x="1774" y="12"/>
                      <a:pt x="1869" y="274"/>
                      <a:pt x="1953" y="703"/>
                    </a:cubicBezTo>
                    <a:cubicBezTo>
                      <a:pt x="2012" y="953"/>
                      <a:pt x="2024" y="1203"/>
                      <a:pt x="2012" y="1465"/>
                    </a:cubicBezTo>
                    <a:cubicBezTo>
                      <a:pt x="1988" y="1774"/>
                      <a:pt x="1893" y="2060"/>
                      <a:pt x="1703" y="2310"/>
                    </a:cubicBezTo>
                    <a:cubicBezTo>
                      <a:pt x="1524" y="2560"/>
                      <a:pt x="1250" y="2727"/>
                      <a:pt x="941" y="2763"/>
                    </a:cubicBezTo>
                    <a:cubicBezTo>
                      <a:pt x="917" y="2765"/>
                      <a:pt x="894" y="2766"/>
                      <a:pt x="871" y="2766"/>
                    </a:cubicBezTo>
                    <a:cubicBezTo>
                      <a:pt x="470" y="2766"/>
                      <a:pt x="116" y="2477"/>
                      <a:pt x="60" y="2072"/>
                    </a:cubicBezTo>
                    <a:cubicBezTo>
                      <a:pt x="48" y="1953"/>
                      <a:pt x="60" y="1882"/>
                      <a:pt x="48" y="1882"/>
                    </a:cubicBezTo>
                    <a:cubicBezTo>
                      <a:pt x="12" y="1941"/>
                      <a:pt x="0" y="2001"/>
                      <a:pt x="12" y="2072"/>
                    </a:cubicBezTo>
                    <a:cubicBezTo>
                      <a:pt x="12" y="2263"/>
                      <a:pt x="95" y="2429"/>
                      <a:pt x="214" y="2572"/>
                    </a:cubicBezTo>
                    <a:cubicBezTo>
                      <a:pt x="378" y="2757"/>
                      <a:pt x="621" y="2873"/>
                      <a:pt x="880" y="2873"/>
                    </a:cubicBezTo>
                    <a:cubicBezTo>
                      <a:pt x="904" y="2873"/>
                      <a:pt x="928" y="2872"/>
                      <a:pt x="953" y="2870"/>
                    </a:cubicBezTo>
                    <a:cubicBezTo>
                      <a:pt x="1286" y="2834"/>
                      <a:pt x="1595" y="2667"/>
                      <a:pt x="1798" y="2394"/>
                    </a:cubicBezTo>
                    <a:cubicBezTo>
                      <a:pt x="2000" y="2120"/>
                      <a:pt x="2107" y="1798"/>
                      <a:pt x="2119" y="1477"/>
                    </a:cubicBezTo>
                    <a:cubicBezTo>
                      <a:pt x="2131" y="1203"/>
                      <a:pt x="2107" y="941"/>
                      <a:pt x="2036" y="679"/>
                    </a:cubicBezTo>
                    <a:cubicBezTo>
                      <a:pt x="2000" y="512"/>
                      <a:pt x="1941" y="346"/>
                      <a:pt x="1881" y="179"/>
                    </a:cubicBezTo>
                    <a:cubicBezTo>
                      <a:pt x="1857" y="119"/>
                      <a:pt x="1834" y="60"/>
                      <a:pt x="1798" y="0"/>
                    </a:cubicBezTo>
                    <a:close/>
                  </a:path>
                </a:pathLst>
              </a:custGeom>
              <a:solidFill>
                <a:srgbClr val="254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2424;p70">
                <a:extLst>
                  <a:ext uri="{FF2B5EF4-FFF2-40B4-BE49-F238E27FC236}">
                    <a16:creationId xmlns:a16="http://schemas.microsoft.com/office/drawing/2014/main" id="{DBA85CF7-8A93-4DFD-B460-900846B6BC6E}"/>
                  </a:ext>
                </a:extLst>
              </p:cNvPr>
              <p:cNvSpPr/>
              <p:nvPr/>
            </p:nvSpPr>
            <p:spPr>
              <a:xfrm>
                <a:off x="5836450" y="3178813"/>
                <a:ext cx="61650" cy="169400"/>
              </a:xfrm>
              <a:custGeom>
                <a:avLst/>
                <a:gdLst/>
                <a:ahLst/>
                <a:cxnLst/>
                <a:rect l="l" t="t" r="r" b="b"/>
                <a:pathLst>
                  <a:path w="2466" h="6776" extrusionOk="0">
                    <a:moveTo>
                      <a:pt x="275" y="1"/>
                    </a:moveTo>
                    <a:lnTo>
                      <a:pt x="275" y="1"/>
                    </a:lnTo>
                    <a:cubicBezTo>
                      <a:pt x="1" y="465"/>
                      <a:pt x="155" y="1049"/>
                      <a:pt x="370" y="1549"/>
                    </a:cubicBezTo>
                    <a:cubicBezTo>
                      <a:pt x="596" y="2037"/>
                      <a:pt x="882" y="2525"/>
                      <a:pt x="870" y="3061"/>
                    </a:cubicBezTo>
                    <a:cubicBezTo>
                      <a:pt x="858" y="3966"/>
                      <a:pt x="13" y="4704"/>
                      <a:pt x="72" y="5609"/>
                    </a:cubicBezTo>
                    <a:cubicBezTo>
                      <a:pt x="120" y="6157"/>
                      <a:pt x="489" y="6621"/>
                      <a:pt x="1025" y="6776"/>
                    </a:cubicBezTo>
                    <a:cubicBezTo>
                      <a:pt x="608" y="6466"/>
                      <a:pt x="608" y="5835"/>
                      <a:pt x="798" y="5371"/>
                    </a:cubicBezTo>
                    <a:cubicBezTo>
                      <a:pt x="989" y="4894"/>
                      <a:pt x="1846" y="3656"/>
                      <a:pt x="1989" y="3156"/>
                    </a:cubicBezTo>
                    <a:cubicBezTo>
                      <a:pt x="2465" y="1501"/>
                      <a:pt x="2310" y="1299"/>
                      <a:pt x="1763" y="668"/>
                    </a:cubicBezTo>
                    <a:lnTo>
                      <a:pt x="275" y="1"/>
                    </a:lnTo>
                    <a:close/>
                  </a:path>
                </a:pathLst>
              </a:custGeom>
              <a:solidFill>
                <a:srgbClr val="254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2425;p70">
                <a:extLst>
                  <a:ext uri="{FF2B5EF4-FFF2-40B4-BE49-F238E27FC236}">
                    <a16:creationId xmlns:a16="http://schemas.microsoft.com/office/drawing/2014/main" id="{C5750532-3F7E-4494-8223-BAF410F546C4}"/>
                  </a:ext>
                </a:extLst>
              </p:cNvPr>
              <p:cNvSpPr/>
              <p:nvPr/>
            </p:nvSpPr>
            <p:spPr>
              <a:xfrm>
                <a:off x="5848075" y="3177038"/>
                <a:ext cx="33950" cy="34425"/>
              </a:xfrm>
              <a:custGeom>
                <a:avLst/>
                <a:gdLst/>
                <a:ahLst/>
                <a:cxnLst/>
                <a:rect l="l" t="t" r="r" b="b"/>
                <a:pathLst>
                  <a:path w="1358" h="1377" extrusionOk="0">
                    <a:moveTo>
                      <a:pt x="36" y="1"/>
                    </a:moveTo>
                    <a:cubicBezTo>
                      <a:pt x="36" y="1"/>
                      <a:pt x="0" y="120"/>
                      <a:pt x="36" y="310"/>
                    </a:cubicBezTo>
                    <a:cubicBezTo>
                      <a:pt x="131" y="834"/>
                      <a:pt x="524" y="1239"/>
                      <a:pt x="1036" y="1358"/>
                    </a:cubicBezTo>
                    <a:cubicBezTo>
                      <a:pt x="1115" y="1372"/>
                      <a:pt x="1182" y="1377"/>
                      <a:pt x="1233" y="1377"/>
                    </a:cubicBezTo>
                    <a:cubicBezTo>
                      <a:pt x="1313" y="1377"/>
                      <a:pt x="1357" y="1365"/>
                      <a:pt x="1357" y="1358"/>
                    </a:cubicBezTo>
                    <a:cubicBezTo>
                      <a:pt x="1250" y="1322"/>
                      <a:pt x="1155" y="1286"/>
                      <a:pt x="1060" y="1275"/>
                    </a:cubicBezTo>
                    <a:cubicBezTo>
                      <a:pt x="595" y="1132"/>
                      <a:pt x="238" y="763"/>
                      <a:pt x="107" y="298"/>
                    </a:cubicBezTo>
                    <a:cubicBezTo>
                      <a:pt x="95" y="191"/>
                      <a:pt x="71" y="96"/>
                      <a:pt x="36" y="1"/>
                    </a:cubicBezTo>
                    <a:close/>
                  </a:path>
                </a:pathLst>
              </a:custGeom>
              <a:solidFill>
                <a:srgbClr val="1D1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2426;p70">
                <a:extLst>
                  <a:ext uri="{FF2B5EF4-FFF2-40B4-BE49-F238E27FC236}">
                    <a16:creationId xmlns:a16="http://schemas.microsoft.com/office/drawing/2014/main" id="{85CCEB92-C2DC-4645-AFE4-06E2664E1956}"/>
                  </a:ext>
                </a:extLst>
              </p:cNvPr>
              <p:cNvSpPr/>
              <p:nvPr/>
            </p:nvSpPr>
            <p:spPr>
              <a:xfrm>
                <a:off x="5845675" y="3182088"/>
                <a:ext cx="33075" cy="152425"/>
              </a:xfrm>
              <a:custGeom>
                <a:avLst/>
                <a:gdLst/>
                <a:ahLst/>
                <a:cxnLst/>
                <a:rect l="l" t="t" r="r" b="b"/>
                <a:pathLst>
                  <a:path w="1323" h="6097" extrusionOk="0">
                    <a:moveTo>
                      <a:pt x="36" y="1"/>
                    </a:moveTo>
                    <a:cubicBezTo>
                      <a:pt x="13" y="84"/>
                      <a:pt x="1" y="180"/>
                      <a:pt x="1" y="263"/>
                    </a:cubicBezTo>
                    <a:cubicBezTo>
                      <a:pt x="13" y="513"/>
                      <a:pt x="60" y="763"/>
                      <a:pt x="144" y="1001"/>
                    </a:cubicBezTo>
                    <a:cubicBezTo>
                      <a:pt x="287" y="1334"/>
                      <a:pt x="477" y="1656"/>
                      <a:pt x="703" y="1942"/>
                    </a:cubicBezTo>
                    <a:cubicBezTo>
                      <a:pt x="834" y="2108"/>
                      <a:pt x="953" y="2287"/>
                      <a:pt x="1049" y="2477"/>
                    </a:cubicBezTo>
                    <a:cubicBezTo>
                      <a:pt x="1156" y="2680"/>
                      <a:pt x="1203" y="2894"/>
                      <a:pt x="1203" y="3120"/>
                    </a:cubicBezTo>
                    <a:cubicBezTo>
                      <a:pt x="1191" y="3347"/>
                      <a:pt x="1144" y="3561"/>
                      <a:pt x="1037" y="3763"/>
                    </a:cubicBezTo>
                    <a:cubicBezTo>
                      <a:pt x="941" y="3942"/>
                      <a:pt x="810" y="4109"/>
                      <a:pt x="656" y="4240"/>
                    </a:cubicBezTo>
                    <a:cubicBezTo>
                      <a:pt x="501" y="4371"/>
                      <a:pt x="370" y="4525"/>
                      <a:pt x="251" y="4680"/>
                    </a:cubicBezTo>
                    <a:cubicBezTo>
                      <a:pt x="156" y="4835"/>
                      <a:pt x="108" y="5013"/>
                      <a:pt x="96" y="5180"/>
                    </a:cubicBezTo>
                    <a:cubicBezTo>
                      <a:pt x="72" y="5442"/>
                      <a:pt x="144" y="5692"/>
                      <a:pt x="275" y="5906"/>
                    </a:cubicBezTo>
                    <a:cubicBezTo>
                      <a:pt x="322" y="5966"/>
                      <a:pt x="358" y="6014"/>
                      <a:pt x="417" y="6061"/>
                    </a:cubicBezTo>
                    <a:cubicBezTo>
                      <a:pt x="453" y="6085"/>
                      <a:pt x="465" y="6097"/>
                      <a:pt x="465" y="6097"/>
                    </a:cubicBezTo>
                    <a:cubicBezTo>
                      <a:pt x="477" y="6097"/>
                      <a:pt x="406" y="6026"/>
                      <a:pt x="322" y="5883"/>
                    </a:cubicBezTo>
                    <a:cubicBezTo>
                      <a:pt x="203" y="5668"/>
                      <a:pt x="156" y="5430"/>
                      <a:pt x="179" y="5192"/>
                    </a:cubicBezTo>
                    <a:cubicBezTo>
                      <a:pt x="191" y="5025"/>
                      <a:pt x="251" y="4871"/>
                      <a:pt x="334" y="4740"/>
                    </a:cubicBezTo>
                    <a:cubicBezTo>
                      <a:pt x="441" y="4585"/>
                      <a:pt x="572" y="4442"/>
                      <a:pt x="727" y="4323"/>
                    </a:cubicBezTo>
                    <a:cubicBezTo>
                      <a:pt x="894" y="4180"/>
                      <a:pt x="1037" y="4001"/>
                      <a:pt x="1144" y="3811"/>
                    </a:cubicBezTo>
                    <a:cubicBezTo>
                      <a:pt x="1251" y="3597"/>
                      <a:pt x="1310" y="3359"/>
                      <a:pt x="1310" y="3120"/>
                    </a:cubicBezTo>
                    <a:cubicBezTo>
                      <a:pt x="1322" y="2882"/>
                      <a:pt x="1263" y="2644"/>
                      <a:pt x="1156" y="2430"/>
                    </a:cubicBezTo>
                    <a:cubicBezTo>
                      <a:pt x="1049" y="2239"/>
                      <a:pt x="929" y="2049"/>
                      <a:pt x="787" y="1882"/>
                    </a:cubicBezTo>
                    <a:cubicBezTo>
                      <a:pt x="560" y="1608"/>
                      <a:pt x="370" y="1299"/>
                      <a:pt x="227" y="965"/>
                    </a:cubicBezTo>
                    <a:cubicBezTo>
                      <a:pt x="96" y="656"/>
                      <a:pt x="36" y="334"/>
                      <a:pt x="36" y="1"/>
                    </a:cubicBezTo>
                    <a:close/>
                  </a:path>
                </a:pathLst>
              </a:custGeom>
              <a:solidFill>
                <a:srgbClr val="1D1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2427;p70">
                <a:extLst>
                  <a:ext uri="{FF2B5EF4-FFF2-40B4-BE49-F238E27FC236}">
                    <a16:creationId xmlns:a16="http://schemas.microsoft.com/office/drawing/2014/main" id="{05E7F305-9988-46E8-8365-3DE75558287D}"/>
                  </a:ext>
                </a:extLst>
              </p:cNvPr>
              <p:cNvSpPr/>
              <p:nvPr/>
            </p:nvSpPr>
            <p:spPr>
              <a:xfrm>
                <a:off x="5863850" y="3209488"/>
                <a:ext cx="35725" cy="88125"/>
              </a:xfrm>
              <a:custGeom>
                <a:avLst/>
                <a:gdLst/>
                <a:ahLst/>
                <a:cxnLst/>
                <a:rect l="l" t="t" r="r" b="b"/>
                <a:pathLst>
                  <a:path w="1429" h="3525" extrusionOk="0">
                    <a:moveTo>
                      <a:pt x="917" y="0"/>
                    </a:moveTo>
                    <a:lnTo>
                      <a:pt x="917" y="0"/>
                    </a:lnTo>
                    <a:cubicBezTo>
                      <a:pt x="1024" y="167"/>
                      <a:pt x="1119" y="346"/>
                      <a:pt x="1179" y="536"/>
                    </a:cubicBezTo>
                    <a:cubicBezTo>
                      <a:pt x="1310" y="977"/>
                      <a:pt x="1298" y="1465"/>
                      <a:pt x="1131" y="1905"/>
                    </a:cubicBezTo>
                    <a:cubicBezTo>
                      <a:pt x="953" y="2334"/>
                      <a:pt x="703" y="2739"/>
                      <a:pt x="393" y="3084"/>
                    </a:cubicBezTo>
                    <a:cubicBezTo>
                      <a:pt x="250" y="3227"/>
                      <a:pt x="119" y="3370"/>
                      <a:pt x="0" y="3525"/>
                    </a:cubicBezTo>
                    <a:cubicBezTo>
                      <a:pt x="167" y="3417"/>
                      <a:pt x="322" y="3286"/>
                      <a:pt x="441" y="3132"/>
                    </a:cubicBezTo>
                    <a:cubicBezTo>
                      <a:pt x="786" y="2786"/>
                      <a:pt x="1060" y="2382"/>
                      <a:pt x="1238" y="1929"/>
                    </a:cubicBezTo>
                    <a:cubicBezTo>
                      <a:pt x="1417" y="1465"/>
                      <a:pt x="1429" y="965"/>
                      <a:pt x="1262" y="500"/>
                    </a:cubicBezTo>
                    <a:cubicBezTo>
                      <a:pt x="1203" y="358"/>
                      <a:pt x="1131" y="227"/>
                      <a:pt x="1036" y="119"/>
                    </a:cubicBezTo>
                    <a:cubicBezTo>
                      <a:pt x="976" y="36"/>
                      <a:pt x="917" y="0"/>
                      <a:pt x="917" y="0"/>
                    </a:cubicBezTo>
                    <a:close/>
                  </a:path>
                </a:pathLst>
              </a:custGeom>
              <a:solidFill>
                <a:srgbClr val="1D1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2428;p70">
                <a:extLst>
                  <a:ext uri="{FF2B5EF4-FFF2-40B4-BE49-F238E27FC236}">
                    <a16:creationId xmlns:a16="http://schemas.microsoft.com/office/drawing/2014/main" id="{981DF22C-B2B9-416B-B6B2-BDA6710A20D7}"/>
                  </a:ext>
                </a:extLst>
              </p:cNvPr>
              <p:cNvSpPr/>
              <p:nvPr/>
            </p:nvSpPr>
            <p:spPr>
              <a:xfrm>
                <a:off x="5463500" y="3341338"/>
                <a:ext cx="619650" cy="429550"/>
              </a:xfrm>
              <a:custGeom>
                <a:avLst/>
                <a:gdLst/>
                <a:ahLst/>
                <a:cxnLst/>
                <a:rect l="l" t="t" r="r" b="b"/>
                <a:pathLst>
                  <a:path w="24786" h="17182" extrusionOk="0">
                    <a:moveTo>
                      <a:pt x="18479" y="9085"/>
                    </a:moveTo>
                    <a:lnTo>
                      <a:pt x="19110" y="11169"/>
                    </a:lnTo>
                    <a:lnTo>
                      <a:pt x="19110" y="11169"/>
                    </a:lnTo>
                    <a:lnTo>
                      <a:pt x="18574" y="11133"/>
                    </a:lnTo>
                    <a:lnTo>
                      <a:pt x="18491" y="10716"/>
                    </a:lnTo>
                    <a:cubicBezTo>
                      <a:pt x="18479" y="10681"/>
                      <a:pt x="18479" y="10633"/>
                      <a:pt x="18479" y="10597"/>
                    </a:cubicBezTo>
                    <a:lnTo>
                      <a:pt x="18479" y="9085"/>
                    </a:lnTo>
                    <a:close/>
                    <a:moveTo>
                      <a:pt x="11323" y="1"/>
                    </a:moveTo>
                    <a:lnTo>
                      <a:pt x="11275" y="834"/>
                    </a:lnTo>
                    <a:lnTo>
                      <a:pt x="9739" y="1310"/>
                    </a:lnTo>
                    <a:cubicBezTo>
                      <a:pt x="9680" y="1334"/>
                      <a:pt x="9620" y="1358"/>
                      <a:pt x="9573" y="1394"/>
                    </a:cubicBezTo>
                    <a:lnTo>
                      <a:pt x="9573" y="1370"/>
                    </a:lnTo>
                    <a:cubicBezTo>
                      <a:pt x="9573" y="1370"/>
                      <a:pt x="7751" y="1656"/>
                      <a:pt x="6775" y="4894"/>
                    </a:cubicBezTo>
                    <a:cubicBezTo>
                      <a:pt x="6465" y="5930"/>
                      <a:pt x="6501" y="8645"/>
                      <a:pt x="5632" y="11193"/>
                    </a:cubicBezTo>
                    <a:lnTo>
                      <a:pt x="3524" y="10062"/>
                    </a:lnTo>
                    <a:lnTo>
                      <a:pt x="1858" y="9276"/>
                    </a:lnTo>
                    <a:lnTo>
                      <a:pt x="0" y="11466"/>
                    </a:lnTo>
                    <a:lnTo>
                      <a:pt x="4810" y="15991"/>
                    </a:lnTo>
                    <a:cubicBezTo>
                      <a:pt x="5013" y="16193"/>
                      <a:pt x="5870" y="16658"/>
                      <a:pt x="6691" y="16824"/>
                    </a:cubicBezTo>
                    <a:cubicBezTo>
                      <a:pt x="6865" y="16870"/>
                      <a:pt x="7045" y="16893"/>
                      <a:pt x="7225" y="16893"/>
                    </a:cubicBezTo>
                    <a:cubicBezTo>
                      <a:pt x="7512" y="16893"/>
                      <a:pt x="7801" y="16834"/>
                      <a:pt x="8073" y="16717"/>
                    </a:cubicBezTo>
                    <a:cubicBezTo>
                      <a:pt x="8287" y="16955"/>
                      <a:pt x="8561" y="17181"/>
                      <a:pt x="8811" y="17181"/>
                    </a:cubicBezTo>
                    <a:lnTo>
                      <a:pt x="18300" y="17122"/>
                    </a:lnTo>
                    <a:cubicBezTo>
                      <a:pt x="18514" y="17098"/>
                      <a:pt x="18717" y="17003"/>
                      <a:pt x="18860" y="16848"/>
                    </a:cubicBezTo>
                    <a:cubicBezTo>
                      <a:pt x="19253" y="16491"/>
                      <a:pt x="19467" y="15979"/>
                      <a:pt x="19467" y="15455"/>
                    </a:cubicBezTo>
                    <a:cubicBezTo>
                      <a:pt x="19836" y="15622"/>
                      <a:pt x="20217" y="15777"/>
                      <a:pt x="20610" y="15896"/>
                    </a:cubicBezTo>
                    <a:cubicBezTo>
                      <a:pt x="20807" y="15940"/>
                      <a:pt x="21007" y="15961"/>
                      <a:pt x="21207" y="15961"/>
                    </a:cubicBezTo>
                    <a:cubicBezTo>
                      <a:pt x="23009" y="15961"/>
                      <a:pt x="24786" y="14254"/>
                      <a:pt x="24217" y="12336"/>
                    </a:cubicBezTo>
                    <a:cubicBezTo>
                      <a:pt x="24039" y="11728"/>
                      <a:pt x="21705" y="5978"/>
                      <a:pt x="20634" y="3358"/>
                    </a:cubicBezTo>
                    <a:cubicBezTo>
                      <a:pt x="20610" y="3287"/>
                      <a:pt x="20574" y="3227"/>
                      <a:pt x="20538" y="3156"/>
                    </a:cubicBezTo>
                    <a:cubicBezTo>
                      <a:pt x="20074" y="2239"/>
                      <a:pt x="19193" y="1596"/>
                      <a:pt x="18169" y="1441"/>
                    </a:cubicBezTo>
                    <a:lnTo>
                      <a:pt x="16538" y="1168"/>
                    </a:lnTo>
                    <a:lnTo>
                      <a:pt x="16490" y="120"/>
                    </a:lnTo>
                    <a:lnTo>
                      <a:pt x="11323" y="1"/>
                    </a:lnTo>
                    <a:close/>
                  </a:path>
                </a:pathLst>
              </a:custGeom>
              <a:solidFill>
                <a:srgbClr val="F16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2429;p70">
                <a:extLst>
                  <a:ext uri="{FF2B5EF4-FFF2-40B4-BE49-F238E27FC236}">
                    <a16:creationId xmlns:a16="http://schemas.microsoft.com/office/drawing/2014/main" id="{E1A465FF-EE47-4A01-8390-467E3EFBA68E}"/>
                  </a:ext>
                </a:extLst>
              </p:cNvPr>
              <p:cNvSpPr/>
              <p:nvPr/>
            </p:nvSpPr>
            <p:spPr>
              <a:xfrm>
                <a:off x="5864125" y="3514288"/>
                <a:ext cx="78925" cy="107775"/>
              </a:xfrm>
              <a:custGeom>
                <a:avLst/>
                <a:gdLst/>
                <a:ahLst/>
                <a:cxnLst/>
                <a:rect l="l" t="t" r="r" b="b"/>
                <a:pathLst>
                  <a:path w="3157" h="4311" extrusionOk="0">
                    <a:moveTo>
                      <a:pt x="1799" y="0"/>
                    </a:moveTo>
                    <a:cubicBezTo>
                      <a:pt x="1811" y="96"/>
                      <a:pt x="1846" y="191"/>
                      <a:pt x="1870" y="286"/>
                    </a:cubicBezTo>
                    <a:cubicBezTo>
                      <a:pt x="1930" y="500"/>
                      <a:pt x="2001" y="750"/>
                      <a:pt x="2096" y="1060"/>
                    </a:cubicBezTo>
                    <a:cubicBezTo>
                      <a:pt x="2275" y="1727"/>
                      <a:pt x="2513" y="2632"/>
                      <a:pt x="2811" y="3620"/>
                    </a:cubicBezTo>
                    <a:cubicBezTo>
                      <a:pt x="2873" y="3817"/>
                      <a:pt x="2935" y="4005"/>
                      <a:pt x="2998" y="4184"/>
                    </a:cubicBezTo>
                    <a:lnTo>
                      <a:pt x="2998" y="4184"/>
                    </a:lnTo>
                    <a:cubicBezTo>
                      <a:pt x="2142" y="4117"/>
                      <a:pt x="1412" y="4071"/>
                      <a:pt x="882" y="4048"/>
                    </a:cubicBezTo>
                    <a:cubicBezTo>
                      <a:pt x="608" y="4037"/>
                      <a:pt x="388" y="4031"/>
                      <a:pt x="236" y="4031"/>
                    </a:cubicBezTo>
                    <a:cubicBezTo>
                      <a:pt x="84" y="4031"/>
                      <a:pt x="1" y="4037"/>
                      <a:pt x="1" y="4048"/>
                    </a:cubicBezTo>
                    <a:lnTo>
                      <a:pt x="227" y="4072"/>
                    </a:lnTo>
                    <a:lnTo>
                      <a:pt x="870" y="4132"/>
                    </a:lnTo>
                    <a:lnTo>
                      <a:pt x="3061" y="4310"/>
                    </a:lnTo>
                    <a:lnTo>
                      <a:pt x="3156" y="4310"/>
                    </a:lnTo>
                    <a:lnTo>
                      <a:pt x="3120" y="4227"/>
                    </a:lnTo>
                    <a:cubicBezTo>
                      <a:pt x="3049" y="4025"/>
                      <a:pt x="2989" y="3810"/>
                      <a:pt x="2918" y="3584"/>
                    </a:cubicBezTo>
                    <a:cubicBezTo>
                      <a:pt x="2620" y="2596"/>
                      <a:pt x="2370" y="1691"/>
                      <a:pt x="2168" y="1036"/>
                    </a:cubicBezTo>
                    <a:cubicBezTo>
                      <a:pt x="2061" y="715"/>
                      <a:pt x="1977" y="453"/>
                      <a:pt x="1918" y="274"/>
                    </a:cubicBezTo>
                    <a:cubicBezTo>
                      <a:pt x="1894" y="179"/>
                      <a:pt x="1846" y="84"/>
                      <a:pt x="1799" y="0"/>
                    </a:cubicBezTo>
                    <a:close/>
                  </a:path>
                </a:pathLst>
              </a:custGeom>
              <a:solidFill>
                <a:srgbClr val="254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2430;p70">
                <a:extLst>
                  <a:ext uri="{FF2B5EF4-FFF2-40B4-BE49-F238E27FC236}">
                    <a16:creationId xmlns:a16="http://schemas.microsoft.com/office/drawing/2014/main" id="{A8157594-A234-4BDB-9562-164F43EE7442}"/>
                  </a:ext>
                </a:extLst>
              </p:cNvPr>
              <p:cNvSpPr/>
              <p:nvPr/>
            </p:nvSpPr>
            <p:spPr>
              <a:xfrm>
                <a:off x="5837650" y="3675013"/>
                <a:ext cx="152125" cy="64925"/>
              </a:xfrm>
              <a:custGeom>
                <a:avLst/>
                <a:gdLst/>
                <a:ahLst/>
                <a:cxnLst/>
                <a:rect l="l" t="t" r="r" b="b"/>
                <a:pathLst>
                  <a:path w="6085" h="2597" extrusionOk="0">
                    <a:moveTo>
                      <a:pt x="0" y="1"/>
                    </a:moveTo>
                    <a:lnTo>
                      <a:pt x="0" y="1"/>
                    </a:lnTo>
                    <a:cubicBezTo>
                      <a:pt x="72" y="48"/>
                      <a:pt x="143" y="96"/>
                      <a:pt x="227" y="132"/>
                    </a:cubicBezTo>
                    <a:lnTo>
                      <a:pt x="858" y="453"/>
                    </a:lnTo>
                    <a:cubicBezTo>
                      <a:pt x="1393" y="727"/>
                      <a:pt x="2120" y="1120"/>
                      <a:pt x="2941" y="1537"/>
                    </a:cubicBezTo>
                    <a:cubicBezTo>
                      <a:pt x="3644" y="1906"/>
                      <a:pt x="4370" y="2191"/>
                      <a:pt x="5132" y="2394"/>
                    </a:cubicBezTo>
                    <a:cubicBezTo>
                      <a:pt x="5418" y="2465"/>
                      <a:pt x="5656" y="2525"/>
                      <a:pt x="5822" y="2561"/>
                    </a:cubicBezTo>
                    <a:cubicBezTo>
                      <a:pt x="5906" y="2584"/>
                      <a:pt x="6001" y="2596"/>
                      <a:pt x="6084" y="2596"/>
                    </a:cubicBezTo>
                    <a:cubicBezTo>
                      <a:pt x="6084" y="2572"/>
                      <a:pt x="5727" y="2489"/>
                      <a:pt x="5156" y="2310"/>
                    </a:cubicBezTo>
                    <a:cubicBezTo>
                      <a:pt x="4406" y="2084"/>
                      <a:pt x="3679" y="1787"/>
                      <a:pt x="2989" y="1429"/>
                    </a:cubicBezTo>
                    <a:cubicBezTo>
                      <a:pt x="2167" y="1025"/>
                      <a:pt x="1441" y="632"/>
                      <a:pt x="893" y="382"/>
                    </a:cubicBezTo>
                    <a:cubicBezTo>
                      <a:pt x="619" y="251"/>
                      <a:pt x="393" y="155"/>
                      <a:pt x="238" y="84"/>
                    </a:cubicBezTo>
                    <a:cubicBezTo>
                      <a:pt x="167" y="48"/>
                      <a:pt x="84" y="24"/>
                      <a:pt x="0" y="1"/>
                    </a:cubicBezTo>
                    <a:close/>
                  </a:path>
                </a:pathLst>
              </a:custGeom>
              <a:solidFill>
                <a:srgbClr val="254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2431;p70">
                <a:extLst>
                  <a:ext uri="{FF2B5EF4-FFF2-40B4-BE49-F238E27FC236}">
                    <a16:creationId xmlns:a16="http://schemas.microsoft.com/office/drawing/2014/main" id="{3B715709-8BAB-4923-B8A4-05F4FD8170F8}"/>
                  </a:ext>
                </a:extLst>
              </p:cNvPr>
              <p:cNvSpPr/>
              <p:nvPr/>
            </p:nvSpPr>
            <p:spPr>
              <a:xfrm>
                <a:off x="5668575" y="3454163"/>
                <a:ext cx="20850" cy="145875"/>
              </a:xfrm>
              <a:custGeom>
                <a:avLst/>
                <a:gdLst/>
                <a:ahLst/>
                <a:cxnLst/>
                <a:rect l="l" t="t" r="r" b="b"/>
                <a:pathLst>
                  <a:path w="834" h="5835" extrusionOk="0">
                    <a:moveTo>
                      <a:pt x="655" y="0"/>
                    </a:moveTo>
                    <a:cubicBezTo>
                      <a:pt x="632" y="298"/>
                      <a:pt x="608" y="584"/>
                      <a:pt x="560" y="881"/>
                    </a:cubicBezTo>
                    <a:cubicBezTo>
                      <a:pt x="513" y="1143"/>
                      <a:pt x="429" y="1465"/>
                      <a:pt x="334" y="1810"/>
                    </a:cubicBezTo>
                    <a:cubicBezTo>
                      <a:pt x="227" y="2191"/>
                      <a:pt x="143" y="2572"/>
                      <a:pt x="96" y="2965"/>
                    </a:cubicBezTo>
                    <a:cubicBezTo>
                      <a:pt x="1" y="3679"/>
                      <a:pt x="96" y="4406"/>
                      <a:pt x="370" y="5072"/>
                    </a:cubicBezTo>
                    <a:cubicBezTo>
                      <a:pt x="453" y="5275"/>
                      <a:pt x="560" y="5465"/>
                      <a:pt x="667" y="5656"/>
                    </a:cubicBezTo>
                    <a:cubicBezTo>
                      <a:pt x="715" y="5715"/>
                      <a:pt x="763" y="5775"/>
                      <a:pt x="822" y="5834"/>
                    </a:cubicBezTo>
                    <a:cubicBezTo>
                      <a:pt x="834" y="5822"/>
                      <a:pt x="643" y="5549"/>
                      <a:pt x="453" y="5037"/>
                    </a:cubicBezTo>
                    <a:cubicBezTo>
                      <a:pt x="203" y="4370"/>
                      <a:pt x="120" y="3667"/>
                      <a:pt x="203" y="2965"/>
                    </a:cubicBezTo>
                    <a:cubicBezTo>
                      <a:pt x="262" y="2584"/>
                      <a:pt x="346" y="2203"/>
                      <a:pt x="441" y="1822"/>
                    </a:cubicBezTo>
                    <a:cubicBezTo>
                      <a:pt x="524" y="1477"/>
                      <a:pt x="596" y="1155"/>
                      <a:pt x="643" y="881"/>
                    </a:cubicBezTo>
                    <a:cubicBezTo>
                      <a:pt x="667" y="667"/>
                      <a:pt x="691" y="453"/>
                      <a:pt x="679" y="238"/>
                    </a:cubicBezTo>
                    <a:cubicBezTo>
                      <a:pt x="691" y="155"/>
                      <a:pt x="679" y="72"/>
                      <a:pt x="655" y="0"/>
                    </a:cubicBezTo>
                    <a:close/>
                  </a:path>
                </a:pathLst>
              </a:custGeom>
              <a:solidFill>
                <a:srgbClr val="254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2432;p70">
                <a:extLst>
                  <a:ext uri="{FF2B5EF4-FFF2-40B4-BE49-F238E27FC236}">
                    <a16:creationId xmlns:a16="http://schemas.microsoft.com/office/drawing/2014/main" id="{557045C2-EE89-4B7F-8123-CAEC80504F96}"/>
                  </a:ext>
                </a:extLst>
              </p:cNvPr>
              <p:cNvSpPr/>
              <p:nvPr/>
            </p:nvSpPr>
            <p:spPr>
              <a:xfrm>
                <a:off x="5657275" y="3603888"/>
                <a:ext cx="36325" cy="167000"/>
              </a:xfrm>
              <a:custGeom>
                <a:avLst/>
                <a:gdLst/>
                <a:ahLst/>
                <a:cxnLst/>
                <a:rect l="l" t="t" r="r" b="b"/>
                <a:pathLst>
                  <a:path w="1453" h="6680" extrusionOk="0">
                    <a:moveTo>
                      <a:pt x="1226" y="0"/>
                    </a:moveTo>
                    <a:lnTo>
                      <a:pt x="1226" y="0"/>
                    </a:lnTo>
                    <a:cubicBezTo>
                      <a:pt x="1334" y="333"/>
                      <a:pt x="1381" y="691"/>
                      <a:pt x="1346" y="1048"/>
                    </a:cubicBezTo>
                    <a:cubicBezTo>
                      <a:pt x="1310" y="1429"/>
                      <a:pt x="1215" y="1810"/>
                      <a:pt x="1060" y="2155"/>
                    </a:cubicBezTo>
                    <a:cubicBezTo>
                      <a:pt x="893" y="2560"/>
                      <a:pt x="655" y="2977"/>
                      <a:pt x="441" y="3441"/>
                    </a:cubicBezTo>
                    <a:cubicBezTo>
                      <a:pt x="238" y="3882"/>
                      <a:pt x="95" y="4346"/>
                      <a:pt x="36" y="4822"/>
                    </a:cubicBezTo>
                    <a:cubicBezTo>
                      <a:pt x="0" y="5227"/>
                      <a:pt x="72" y="5620"/>
                      <a:pt x="262" y="5977"/>
                    </a:cubicBezTo>
                    <a:cubicBezTo>
                      <a:pt x="381" y="6215"/>
                      <a:pt x="560" y="6418"/>
                      <a:pt x="786" y="6560"/>
                    </a:cubicBezTo>
                    <a:cubicBezTo>
                      <a:pt x="857" y="6608"/>
                      <a:pt x="917" y="6632"/>
                      <a:pt x="988" y="6656"/>
                    </a:cubicBezTo>
                    <a:cubicBezTo>
                      <a:pt x="1036" y="6679"/>
                      <a:pt x="1060" y="6679"/>
                      <a:pt x="1060" y="6679"/>
                    </a:cubicBezTo>
                    <a:cubicBezTo>
                      <a:pt x="1060" y="6679"/>
                      <a:pt x="965" y="6632"/>
                      <a:pt x="822" y="6525"/>
                    </a:cubicBezTo>
                    <a:cubicBezTo>
                      <a:pt x="607" y="6370"/>
                      <a:pt x="441" y="6167"/>
                      <a:pt x="333" y="5941"/>
                    </a:cubicBezTo>
                    <a:cubicBezTo>
                      <a:pt x="167" y="5596"/>
                      <a:pt x="107" y="5215"/>
                      <a:pt x="155" y="4834"/>
                    </a:cubicBezTo>
                    <a:cubicBezTo>
                      <a:pt x="214" y="4370"/>
                      <a:pt x="345" y="3917"/>
                      <a:pt x="560" y="3489"/>
                    </a:cubicBezTo>
                    <a:cubicBezTo>
                      <a:pt x="762" y="3036"/>
                      <a:pt x="1000" y="2608"/>
                      <a:pt x="1155" y="2203"/>
                    </a:cubicBezTo>
                    <a:cubicBezTo>
                      <a:pt x="1310" y="1834"/>
                      <a:pt x="1405" y="1453"/>
                      <a:pt x="1441" y="1060"/>
                    </a:cubicBezTo>
                    <a:cubicBezTo>
                      <a:pt x="1453" y="786"/>
                      <a:pt x="1429" y="524"/>
                      <a:pt x="1346" y="274"/>
                    </a:cubicBezTo>
                    <a:cubicBezTo>
                      <a:pt x="1322" y="202"/>
                      <a:pt x="1298" y="131"/>
                      <a:pt x="1262" y="72"/>
                    </a:cubicBezTo>
                    <a:cubicBezTo>
                      <a:pt x="1238" y="24"/>
                      <a:pt x="1226" y="0"/>
                      <a:pt x="1226" y="0"/>
                    </a:cubicBezTo>
                    <a:close/>
                  </a:path>
                </a:pathLst>
              </a:custGeom>
              <a:solidFill>
                <a:srgbClr val="254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2433;p70">
                <a:extLst>
                  <a:ext uri="{FF2B5EF4-FFF2-40B4-BE49-F238E27FC236}">
                    <a16:creationId xmlns:a16="http://schemas.microsoft.com/office/drawing/2014/main" id="{80741572-5C97-41A5-8CA1-4F4F5FD20C36}"/>
                  </a:ext>
                </a:extLst>
              </p:cNvPr>
              <p:cNvSpPr/>
              <p:nvPr/>
            </p:nvSpPr>
            <p:spPr>
              <a:xfrm>
                <a:off x="5684050" y="3389863"/>
                <a:ext cx="4800" cy="41400"/>
              </a:xfrm>
              <a:custGeom>
                <a:avLst/>
                <a:gdLst/>
                <a:ahLst/>
                <a:cxnLst/>
                <a:rect l="l" t="t" r="r" b="b"/>
                <a:pathLst>
                  <a:path w="192" h="1656" extrusionOk="0">
                    <a:moveTo>
                      <a:pt x="120" y="0"/>
                    </a:moveTo>
                    <a:cubicBezTo>
                      <a:pt x="36" y="274"/>
                      <a:pt x="1" y="560"/>
                      <a:pt x="36" y="834"/>
                    </a:cubicBezTo>
                    <a:cubicBezTo>
                      <a:pt x="24" y="1120"/>
                      <a:pt x="72" y="1394"/>
                      <a:pt x="179" y="1655"/>
                    </a:cubicBezTo>
                    <a:cubicBezTo>
                      <a:pt x="191" y="1382"/>
                      <a:pt x="179" y="1108"/>
                      <a:pt x="144" y="834"/>
                    </a:cubicBezTo>
                    <a:cubicBezTo>
                      <a:pt x="155" y="560"/>
                      <a:pt x="144" y="274"/>
                      <a:pt x="120" y="0"/>
                    </a:cubicBezTo>
                    <a:close/>
                  </a:path>
                </a:pathLst>
              </a:custGeom>
              <a:solidFill>
                <a:srgbClr val="254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2434;p70">
                <a:extLst>
                  <a:ext uri="{FF2B5EF4-FFF2-40B4-BE49-F238E27FC236}">
                    <a16:creationId xmlns:a16="http://schemas.microsoft.com/office/drawing/2014/main" id="{F0D5AEE3-7B35-4753-876F-F7B25D5D16CA}"/>
                  </a:ext>
                </a:extLst>
              </p:cNvPr>
              <p:cNvSpPr/>
              <p:nvPr/>
            </p:nvSpPr>
            <p:spPr>
              <a:xfrm>
                <a:off x="5606375" y="3621438"/>
                <a:ext cx="18475" cy="72950"/>
              </a:xfrm>
              <a:custGeom>
                <a:avLst/>
                <a:gdLst/>
                <a:ahLst/>
                <a:cxnLst/>
                <a:rect l="l" t="t" r="r" b="b"/>
                <a:pathLst>
                  <a:path w="739" h="2918" extrusionOk="0">
                    <a:moveTo>
                      <a:pt x="0" y="1"/>
                    </a:moveTo>
                    <a:cubicBezTo>
                      <a:pt x="500" y="894"/>
                      <a:pt x="715" y="1906"/>
                      <a:pt x="619" y="2918"/>
                    </a:cubicBezTo>
                    <a:cubicBezTo>
                      <a:pt x="679" y="2775"/>
                      <a:pt x="703" y="2632"/>
                      <a:pt x="715" y="2477"/>
                    </a:cubicBezTo>
                    <a:cubicBezTo>
                      <a:pt x="738" y="2108"/>
                      <a:pt x="726" y="1739"/>
                      <a:pt x="643" y="1382"/>
                    </a:cubicBezTo>
                    <a:cubicBezTo>
                      <a:pt x="572" y="1024"/>
                      <a:pt x="441" y="691"/>
                      <a:pt x="262" y="370"/>
                    </a:cubicBezTo>
                    <a:cubicBezTo>
                      <a:pt x="203" y="227"/>
                      <a:pt x="107" y="108"/>
                      <a:pt x="0" y="1"/>
                    </a:cubicBezTo>
                    <a:close/>
                  </a:path>
                </a:pathLst>
              </a:custGeom>
              <a:solidFill>
                <a:srgbClr val="254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2435;p70">
                <a:extLst>
                  <a:ext uri="{FF2B5EF4-FFF2-40B4-BE49-F238E27FC236}">
                    <a16:creationId xmlns:a16="http://schemas.microsoft.com/office/drawing/2014/main" id="{BEC2C769-0AF7-4294-BC90-26523A2F6120}"/>
                  </a:ext>
                </a:extLst>
              </p:cNvPr>
              <p:cNvSpPr/>
              <p:nvPr/>
            </p:nvSpPr>
            <p:spPr>
              <a:xfrm>
                <a:off x="5904325" y="3395288"/>
                <a:ext cx="45850" cy="35975"/>
              </a:xfrm>
              <a:custGeom>
                <a:avLst/>
                <a:gdLst/>
                <a:ahLst/>
                <a:cxnLst/>
                <a:rect l="l" t="t" r="r" b="b"/>
                <a:pathLst>
                  <a:path w="1834" h="1439" extrusionOk="0">
                    <a:moveTo>
                      <a:pt x="1548" y="1"/>
                    </a:moveTo>
                    <a:cubicBezTo>
                      <a:pt x="1521" y="1"/>
                      <a:pt x="1495" y="4"/>
                      <a:pt x="1465" y="10"/>
                    </a:cubicBezTo>
                    <a:cubicBezTo>
                      <a:pt x="1167" y="45"/>
                      <a:pt x="881" y="164"/>
                      <a:pt x="631" y="355"/>
                    </a:cubicBezTo>
                    <a:cubicBezTo>
                      <a:pt x="381" y="534"/>
                      <a:pt x="191" y="784"/>
                      <a:pt x="72" y="1069"/>
                    </a:cubicBezTo>
                    <a:cubicBezTo>
                      <a:pt x="12" y="1177"/>
                      <a:pt x="0" y="1319"/>
                      <a:pt x="24" y="1438"/>
                    </a:cubicBezTo>
                    <a:cubicBezTo>
                      <a:pt x="48" y="1438"/>
                      <a:pt x="48" y="1296"/>
                      <a:pt x="143" y="1105"/>
                    </a:cubicBezTo>
                    <a:cubicBezTo>
                      <a:pt x="274" y="843"/>
                      <a:pt x="465" y="629"/>
                      <a:pt x="703" y="462"/>
                    </a:cubicBezTo>
                    <a:cubicBezTo>
                      <a:pt x="929" y="284"/>
                      <a:pt x="1191" y="153"/>
                      <a:pt x="1477" y="93"/>
                    </a:cubicBezTo>
                    <a:cubicBezTo>
                      <a:pt x="1524" y="81"/>
                      <a:pt x="1572" y="81"/>
                      <a:pt x="1620" y="81"/>
                    </a:cubicBezTo>
                    <a:lnTo>
                      <a:pt x="1739" y="81"/>
                    </a:lnTo>
                    <a:cubicBezTo>
                      <a:pt x="1758" y="81"/>
                      <a:pt x="1800" y="96"/>
                      <a:pt x="1822" y="96"/>
                    </a:cubicBezTo>
                    <a:cubicBezTo>
                      <a:pt x="1827" y="96"/>
                      <a:pt x="1831" y="95"/>
                      <a:pt x="1834" y="93"/>
                    </a:cubicBezTo>
                    <a:cubicBezTo>
                      <a:pt x="1834" y="93"/>
                      <a:pt x="1810" y="69"/>
                      <a:pt x="1751" y="34"/>
                    </a:cubicBezTo>
                    <a:cubicBezTo>
                      <a:pt x="1703" y="22"/>
                      <a:pt x="1667" y="10"/>
                      <a:pt x="1631" y="10"/>
                    </a:cubicBezTo>
                    <a:cubicBezTo>
                      <a:pt x="1602" y="4"/>
                      <a:pt x="1575" y="1"/>
                      <a:pt x="1548" y="1"/>
                    </a:cubicBezTo>
                    <a:close/>
                  </a:path>
                </a:pathLst>
              </a:custGeom>
              <a:solidFill>
                <a:srgbClr val="254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2436;p70">
                <a:extLst>
                  <a:ext uri="{FF2B5EF4-FFF2-40B4-BE49-F238E27FC236}">
                    <a16:creationId xmlns:a16="http://schemas.microsoft.com/office/drawing/2014/main" id="{94DF6944-0D77-41D5-8B96-AF0B21E0616B}"/>
                  </a:ext>
                </a:extLst>
              </p:cNvPr>
              <p:cNvSpPr/>
              <p:nvPr/>
            </p:nvSpPr>
            <p:spPr>
              <a:xfrm>
                <a:off x="5882000" y="3536313"/>
                <a:ext cx="45850" cy="83375"/>
              </a:xfrm>
              <a:custGeom>
                <a:avLst/>
                <a:gdLst/>
                <a:ahLst/>
                <a:cxnLst/>
                <a:rect l="l" t="t" r="r" b="b"/>
                <a:pathLst>
                  <a:path w="1834" h="3335" extrusionOk="0">
                    <a:moveTo>
                      <a:pt x="1334" y="0"/>
                    </a:moveTo>
                    <a:lnTo>
                      <a:pt x="1334" y="0"/>
                    </a:lnTo>
                    <a:cubicBezTo>
                      <a:pt x="1370" y="917"/>
                      <a:pt x="1274" y="1834"/>
                      <a:pt x="1084" y="2727"/>
                    </a:cubicBezTo>
                    <a:cubicBezTo>
                      <a:pt x="679" y="2786"/>
                      <a:pt x="298" y="2977"/>
                      <a:pt x="0" y="3251"/>
                    </a:cubicBezTo>
                    <a:lnTo>
                      <a:pt x="1834" y="3334"/>
                    </a:lnTo>
                    <a:lnTo>
                      <a:pt x="1739" y="1274"/>
                    </a:lnTo>
                    <a:lnTo>
                      <a:pt x="1417" y="167"/>
                    </a:lnTo>
                    <a:lnTo>
                      <a:pt x="1334" y="0"/>
                    </a:ln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2437;p70">
                <a:extLst>
                  <a:ext uri="{FF2B5EF4-FFF2-40B4-BE49-F238E27FC236}">
                    <a16:creationId xmlns:a16="http://schemas.microsoft.com/office/drawing/2014/main" id="{2A6E1FCE-97C8-4F79-B2FE-939F61976ED7}"/>
                  </a:ext>
                </a:extLst>
              </p:cNvPr>
              <p:cNvSpPr/>
              <p:nvPr/>
            </p:nvSpPr>
            <p:spPr>
              <a:xfrm>
                <a:off x="5746275" y="3366063"/>
                <a:ext cx="127400" cy="23225"/>
              </a:xfrm>
              <a:custGeom>
                <a:avLst/>
                <a:gdLst/>
                <a:ahLst/>
                <a:cxnLst/>
                <a:rect l="l" t="t" r="r" b="b"/>
                <a:pathLst>
                  <a:path w="5096" h="929" extrusionOk="0">
                    <a:moveTo>
                      <a:pt x="24" y="0"/>
                    </a:moveTo>
                    <a:cubicBezTo>
                      <a:pt x="0" y="71"/>
                      <a:pt x="0" y="155"/>
                      <a:pt x="24" y="214"/>
                    </a:cubicBezTo>
                    <a:cubicBezTo>
                      <a:pt x="95" y="417"/>
                      <a:pt x="250" y="571"/>
                      <a:pt x="441" y="631"/>
                    </a:cubicBezTo>
                    <a:cubicBezTo>
                      <a:pt x="1072" y="833"/>
                      <a:pt x="1726" y="929"/>
                      <a:pt x="2393" y="929"/>
                    </a:cubicBezTo>
                    <a:cubicBezTo>
                      <a:pt x="3048" y="917"/>
                      <a:pt x="3715" y="822"/>
                      <a:pt x="4346" y="631"/>
                    </a:cubicBezTo>
                    <a:cubicBezTo>
                      <a:pt x="4536" y="571"/>
                      <a:pt x="4715" y="500"/>
                      <a:pt x="4905" y="417"/>
                    </a:cubicBezTo>
                    <a:cubicBezTo>
                      <a:pt x="4965" y="393"/>
                      <a:pt x="5036" y="357"/>
                      <a:pt x="5096" y="321"/>
                    </a:cubicBezTo>
                    <a:cubicBezTo>
                      <a:pt x="5096" y="319"/>
                      <a:pt x="5094" y="318"/>
                      <a:pt x="5089" y="318"/>
                    </a:cubicBezTo>
                    <a:cubicBezTo>
                      <a:pt x="5043" y="318"/>
                      <a:pt x="4757" y="427"/>
                      <a:pt x="4322" y="536"/>
                    </a:cubicBezTo>
                    <a:cubicBezTo>
                      <a:pt x="3691" y="702"/>
                      <a:pt x="3036" y="798"/>
                      <a:pt x="2393" y="798"/>
                    </a:cubicBezTo>
                    <a:cubicBezTo>
                      <a:pt x="2352" y="798"/>
                      <a:pt x="2311" y="799"/>
                      <a:pt x="2271" y="799"/>
                    </a:cubicBezTo>
                    <a:cubicBezTo>
                      <a:pt x="1658" y="799"/>
                      <a:pt x="1056" y="715"/>
                      <a:pt x="464" y="548"/>
                    </a:cubicBezTo>
                    <a:cubicBezTo>
                      <a:pt x="286" y="500"/>
                      <a:pt x="131" y="369"/>
                      <a:pt x="60" y="191"/>
                    </a:cubicBezTo>
                    <a:cubicBezTo>
                      <a:pt x="36" y="131"/>
                      <a:pt x="24" y="60"/>
                      <a:pt x="24" y="0"/>
                    </a:cubicBezTo>
                    <a:close/>
                  </a:path>
                </a:pathLst>
              </a:custGeom>
              <a:solidFill>
                <a:srgbClr val="254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2438;p70">
                <a:extLst>
                  <a:ext uri="{FF2B5EF4-FFF2-40B4-BE49-F238E27FC236}">
                    <a16:creationId xmlns:a16="http://schemas.microsoft.com/office/drawing/2014/main" id="{8972BD7F-3286-477C-879F-5295F7878347}"/>
                  </a:ext>
                </a:extLst>
              </p:cNvPr>
              <p:cNvSpPr/>
              <p:nvPr/>
            </p:nvSpPr>
            <p:spPr>
              <a:xfrm>
                <a:off x="5968625" y="3508338"/>
                <a:ext cx="13100" cy="32175"/>
              </a:xfrm>
              <a:custGeom>
                <a:avLst/>
                <a:gdLst/>
                <a:ahLst/>
                <a:cxnLst/>
                <a:rect l="l" t="t" r="r" b="b"/>
                <a:pathLst>
                  <a:path w="524" h="1287" extrusionOk="0">
                    <a:moveTo>
                      <a:pt x="524" y="0"/>
                    </a:moveTo>
                    <a:cubicBezTo>
                      <a:pt x="381" y="191"/>
                      <a:pt x="274" y="405"/>
                      <a:pt x="214" y="619"/>
                    </a:cubicBezTo>
                    <a:cubicBezTo>
                      <a:pt x="107" y="834"/>
                      <a:pt x="36" y="1060"/>
                      <a:pt x="0" y="1286"/>
                    </a:cubicBezTo>
                    <a:cubicBezTo>
                      <a:pt x="143" y="1096"/>
                      <a:pt x="250" y="893"/>
                      <a:pt x="322" y="667"/>
                    </a:cubicBezTo>
                    <a:cubicBezTo>
                      <a:pt x="417" y="465"/>
                      <a:pt x="488" y="238"/>
                      <a:pt x="52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2439;p70">
                <a:extLst>
                  <a:ext uri="{FF2B5EF4-FFF2-40B4-BE49-F238E27FC236}">
                    <a16:creationId xmlns:a16="http://schemas.microsoft.com/office/drawing/2014/main" id="{EB202757-9701-412B-B1B6-26659FDD9CE6}"/>
                  </a:ext>
                </a:extLst>
              </p:cNvPr>
              <p:cNvSpPr/>
              <p:nvPr/>
            </p:nvSpPr>
            <p:spPr>
              <a:xfrm>
                <a:off x="5995100" y="3614588"/>
                <a:ext cx="37525" cy="11650"/>
              </a:xfrm>
              <a:custGeom>
                <a:avLst/>
                <a:gdLst/>
                <a:ahLst/>
                <a:cxnLst/>
                <a:rect l="l" t="t" r="r" b="b"/>
                <a:pathLst>
                  <a:path w="1501" h="466" extrusionOk="0">
                    <a:moveTo>
                      <a:pt x="1" y="1"/>
                    </a:moveTo>
                    <a:lnTo>
                      <a:pt x="1" y="1"/>
                    </a:lnTo>
                    <a:cubicBezTo>
                      <a:pt x="227" y="132"/>
                      <a:pt x="477" y="227"/>
                      <a:pt x="739" y="286"/>
                    </a:cubicBezTo>
                    <a:cubicBezTo>
                      <a:pt x="977" y="382"/>
                      <a:pt x="1239" y="441"/>
                      <a:pt x="1501" y="465"/>
                    </a:cubicBezTo>
                    <a:cubicBezTo>
                      <a:pt x="1275" y="334"/>
                      <a:pt x="1025" y="239"/>
                      <a:pt x="763" y="179"/>
                    </a:cubicBezTo>
                    <a:cubicBezTo>
                      <a:pt x="525" y="84"/>
                      <a:pt x="263" y="25"/>
                      <a:pt x="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2440;p70">
                <a:extLst>
                  <a:ext uri="{FF2B5EF4-FFF2-40B4-BE49-F238E27FC236}">
                    <a16:creationId xmlns:a16="http://schemas.microsoft.com/office/drawing/2014/main" id="{CDE5A349-2D70-47E4-900C-6D338DA2670D}"/>
                  </a:ext>
                </a:extLst>
              </p:cNvPr>
              <p:cNvSpPr/>
              <p:nvPr/>
            </p:nvSpPr>
            <p:spPr>
              <a:xfrm>
                <a:off x="5998975" y="3657163"/>
                <a:ext cx="4200" cy="33050"/>
              </a:xfrm>
              <a:custGeom>
                <a:avLst/>
                <a:gdLst/>
                <a:ahLst/>
                <a:cxnLst/>
                <a:rect l="l" t="t" r="r" b="b"/>
                <a:pathLst>
                  <a:path w="168" h="1322" extrusionOk="0">
                    <a:moveTo>
                      <a:pt x="60" y="0"/>
                    </a:moveTo>
                    <a:cubicBezTo>
                      <a:pt x="12" y="215"/>
                      <a:pt x="0" y="441"/>
                      <a:pt x="24" y="667"/>
                    </a:cubicBezTo>
                    <a:cubicBezTo>
                      <a:pt x="12" y="893"/>
                      <a:pt x="36" y="1108"/>
                      <a:pt x="96" y="1322"/>
                    </a:cubicBezTo>
                    <a:cubicBezTo>
                      <a:pt x="155" y="1108"/>
                      <a:pt x="167" y="881"/>
                      <a:pt x="131" y="667"/>
                    </a:cubicBezTo>
                    <a:cubicBezTo>
                      <a:pt x="155" y="441"/>
                      <a:pt x="120" y="215"/>
                      <a:pt x="60"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2441;p70">
                <a:extLst>
                  <a:ext uri="{FF2B5EF4-FFF2-40B4-BE49-F238E27FC236}">
                    <a16:creationId xmlns:a16="http://schemas.microsoft.com/office/drawing/2014/main" id="{81179DFD-A560-4CC3-AAB5-A50FA87B76D0}"/>
                  </a:ext>
                </a:extLst>
              </p:cNvPr>
              <p:cNvSpPr/>
              <p:nvPr/>
            </p:nvSpPr>
            <p:spPr>
              <a:xfrm>
                <a:off x="5909675" y="3645838"/>
                <a:ext cx="25025" cy="22350"/>
              </a:xfrm>
              <a:custGeom>
                <a:avLst/>
                <a:gdLst/>
                <a:ahLst/>
                <a:cxnLst/>
                <a:rect l="l" t="t" r="r" b="b"/>
                <a:pathLst>
                  <a:path w="1001" h="894" extrusionOk="0">
                    <a:moveTo>
                      <a:pt x="1001" y="1"/>
                    </a:moveTo>
                    <a:lnTo>
                      <a:pt x="1001" y="1"/>
                    </a:lnTo>
                    <a:cubicBezTo>
                      <a:pt x="584" y="191"/>
                      <a:pt x="239" y="501"/>
                      <a:pt x="1" y="882"/>
                    </a:cubicBezTo>
                    <a:lnTo>
                      <a:pt x="1" y="894"/>
                    </a:lnTo>
                    <a:cubicBezTo>
                      <a:pt x="179" y="763"/>
                      <a:pt x="358" y="620"/>
                      <a:pt x="513" y="465"/>
                    </a:cubicBezTo>
                    <a:cubicBezTo>
                      <a:pt x="691" y="322"/>
                      <a:pt x="858" y="168"/>
                      <a:pt x="100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2442;p70">
                <a:extLst>
                  <a:ext uri="{FF2B5EF4-FFF2-40B4-BE49-F238E27FC236}">
                    <a16:creationId xmlns:a16="http://schemas.microsoft.com/office/drawing/2014/main" id="{93DC404F-2398-43B4-B3E3-D0EFFD4D4024}"/>
                  </a:ext>
                </a:extLst>
              </p:cNvPr>
              <p:cNvSpPr/>
              <p:nvPr/>
            </p:nvSpPr>
            <p:spPr>
              <a:xfrm>
                <a:off x="5844200" y="3629163"/>
                <a:ext cx="19075" cy="19100"/>
              </a:xfrm>
              <a:custGeom>
                <a:avLst/>
                <a:gdLst/>
                <a:ahLst/>
                <a:cxnLst/>
                <a:rect l="l" t="t" r="r" b="b"/>
                <a:pathLst>
                  <a:path w="763" h="764" extrusionOk="0">
                    <a:moveTo>
                      <a:pt x="28" y="0"/>
                    </a:moveTo>
                    <a:cubicBezTo>
                      <a:pt x="26" y="0"/>
                      <a:pt x="25" y="1"/>
                      <a:pt x="24" y="1"/>
                    </a:cubicBezTo>
                    <a:cubicBezTo>
                      <a:pt x="0" y="25"/>
                      <a:pt x="143" y="215"/>
                      <a:pt x="334" y="418"/>
                    </a:cubicBezTo>
                    <a:cubicBezTo>
                      <a:pt x="528" y="624"/>
                      <a:pt x="701" y="764"/>
                      <a:pt x="735" y="764"/>
                    </a:cubicBezTo>
                    <a:cubicBezTo>
                      <a:pt x="736" y="764"/>
                      <a:pt x="737" y="764"/>
                      <a:pt x="738" y="763"/>
                    </a:cubicBezTo>
                    <a:cubicBezTo>
                      <a:pt x="762" y="739"/>
                      <a:pt x="619" y="549"/>
                      <a:pt x="417" y="346"/>
                    </a:cubicBezTo>
                    <a:cubicBezTo>
                      <a:pt x="234" y="140"/>
                      <a:pt x="62" y="0"/>
                      <a:pt x="28"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2443;p70">
                <a:extLst>
                  <a:ext uri="{FF2B5EF4-FFF2-40B4-BE49-F238E27FC236}">
                    <a16:creationId xmlns:a16="http://schemas.microsoft.com/office/drawing/2014/main" id="{1899E2FF-1B52-4517-A8C1-D4A7BF4F9EE1}"/>
                  </a:ext>
                </a:extLst>
              </p:cNvPr>
              <p:cNvSpPr/>
              <p:nvPr/>
            </p:nvSpPr>
            <p:spPr>
              <a:xfrm>
                <a:off x="5935275" y="3442238"/>
                <a:ext cx="28900" cy="18500"/>
              </a:xfrm>
              <a:custGeom>
                <a:avLst/>
                <a:gdLst/>
                <a:ahLst/>
                <a:cxnLst/>
                <a:rect l="l" t="t" r="r" b="b"/>
                <a:pathLst>
                  <a:path w="1156" h="740" extrusionOk="0">
                    <a:moveTo>
                      <a:pt x="1" y="1"/>
                    </a:moveTo>
                    <a:lnTo>
                      <a:pt x="1" y="1"/>
                    </a:lnTo>
                    <a:cubicBezTo>
                      <a:pt x="346" y="311"/>
                      <a:pt x="739" y="561"/>
                      <a:pt x="1155" y="739"/>
                    </a:cubicBezTo>
                    <a:cubicBezTo>
                      <a:pt x="822" y="430"/>
                      <a:pt x="429" y="180"/>
                      <a:pt x="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2444;p70">
                <a:extLst>
                  <a:ext uri="{FF2B5EF4-FFF2-40B4-BE49-F238E27FC236}">
                    <a16:creationId xmlns:a16="http://schemas.microsoft.com/office/drawing/2014/main" id="{D4BF1FD4-E066-4CDE-BDF5-F3174C510D91}"/>
                  </a:ext>
                </a:extLst>
              </p:cNvPr>
              <p:cNvSpPr/>
              <p:nvPr/>
            </p:nvSpPr>
            <p:spPr>
              <a:xfrm>
                <a:off x="5862050" y="3392238"/>
                <a:ext cx="13725" cy="32775"/>
              </a:xfrm>
              <a:custGeom>
                <a:avLst/>
                <a:gdLst/>
                <a:ahLst/>
                <a:cxnLst/>
                <a:rect l="l" t="t" r="r" b="b"/>
                <a:pathLst>
                  <a:path w="549" h="1311" extrusionOk="0">
                    <a:moveTo>
                      <a:pt x="548" y="1"/>
                    </a:moveTo>
                    <a:cubicBezTo>
                      <a:pt x="394" y="191"/>
                      <a:pt x="263" y="394"/>
                      <a:pt x="191" y="632"/>
                    </a:cubicBezTo>
                    <a:cubicBezTo>
                      <a:pt x="84" y="846"/>
                      <a:pt x="13" y="1072"/>
                      <a:pt x="1" y="1310"/>
                    </a:cubicBezTo>
                    <a:cubicBezTo>
                      <a:pt x="120" y="1108"/>
                      <a:pt x="227" y="894"/>
                      <a:pt x="298" y="667"/>
                    </a:cubicBezTo>
                    <a:cubicBezTo>
                      <a:pt x="405" y="465"/>
                      <a:pt x="489" y="239"/>
                      <a:pt x="54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2445;p70">
                <a:extLst>
                  <a:ext uri="{FF2B5EF4-FFF2-40B4-BE49-F238E27FC236}">
                    <a16:creationId xmlns:a16="http://schemas.microsoft.com/office/drawing/2014/main" id="{9D72B214-9D8C-489D-9BB1-5E55206BBD8B}"/>
                  </a:ext>
                </a:extLst>
              </p:cNvPr>
              <p:cNvSpPr/>
              <p:nvPr/>
            </p:nvSpPr>
            <p:spPr>
              <a:xfrm>
                <a:off x="5855200" y="3495838"/>
                <a:ext cx="31275" cy="21450"/>
              </a:xfrm>
              <a:custGeom>
                <a:avLst/>
                <a:gdLst/>
                <a:ahLst/>
                <a:cxnLst/>
                <a:rect l="l" t="t" r="r" b="b"/>
                <a:pathLst>
                  <a:path w="1251" h="858" extrusionOk="0">
                    <a:moveTo>
                      <a:pt x="1251" y="0"/>
                    </a:moveTo>
                    <a:cubicBezTo>
                      <a:pt x="1025" y="107"/>
                      <a:pt x="810" y="250"/>
                      <a:pt x="608" y="405"/>
                    </a:cubicBezTo>
                    <a:cubicBezTo>
                      <a:pt x="394" y="536"/>
                      <a:pt x="179" y="679"/>
                      <a:pt x="1" y="857"/>
                    </a:cubicBezTo>
                    <a:cubicBezTo>
                      <a:pt x="239" y="786"/>
                      <a:pt x="477" y="667"/>
                      <a:pt x="668" y="500"/>
                    </a:cubicBezTo>
                    <a:cubicBezTo>
                      <a:pt x="894" y="369"/>
                      <a:pt x="1096" y="203"/>
                      <a:pt x="125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2446;p70">
                <a:extLst>
                  <a:ext uri="{FF2B5EF4-FFF2-40B4-BE49-F238E27FC236}">
                    <a16:creationId xmlns:a16="http://schemas.microsoft.com/office/drawing/2014/main" id="{8055C649-D62E-49F6-A51C-5024A5F45398}"/>
                  </a:ext>
                </a:extLst>
              </p:cNvPr>
              <p:cNvSpPr/>
              <p:nvPr/>
            </p:nvSpPr>
            <p:spPr>
              <a:xfrm>
                <a:off x="5802225" y="3561913"/>
                <a:ext cx="43175" cy="22950"/>
              </a:xfrm>
              <a:custGeom>
                <a:avLst/>
                <a:gdLst/>
                <a:ahLst/>
                <a:cxnLst/>
                <a:rect l="l" t="t" r="r" b="b"/>
                <a:pathLst>
                  <a:path w="1727" h="918" extrusionOk="0">
                    <a:moveTo>
                      <a:pt x="0" y="0"/>
                    </a:moveTo>
                    <a:lnTo>
                      <a:pt x="0" y="0"/>
                    </a:lnTo>
                    <a:cubicBezTo>
                      <a:pt x="262" y="203"/>
                      <a:pt x="536" y="381"/>
                      <a:pt x="834" y="512"/>
                    </a:cubicBezTo>
                    <a:cubicBezTo>
                      <a:pt x="1120" y="679"/>
                      <a:pt x="1417" y="810"/>
                      <a:pt x="1727" y="917"/>
                    </a:cubicBezTo>
                    <a:cubicBezTo>
                      <a:pt x="1465" y="715"/>
                      <a:pt x="1179" y="548"/>
                      <a:pt x="893" y="405"/>
                    </a:cubicBezTo>
                    <a:cubicBezTo>
                      <a:pt x="608" y="238"/>
                      <a:pt x="310" y="107"/>
                      <a:pt x="0"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2447;p70">
                <a:extLst>
                  <a:ext uri="{FF2B5EF4-FFF2-40B4-BE49-F238E27FC236}">
                    <a16:creationId xmlns:a16="http://schemas.microsoft.com/office/drawing/2014/main" id="{7E1ED781-611E-4D66-BCC8-0A1619A0E7A8}"/>
                  </a:ext>
                </a:extLst>
              </p:cNvPr>
              <p:cNvSpPr/>
              <p:nvPr/>
            </p:nvSpPr>
            <p:spPr>
              <a:xfrm>
                <a:off x="5777525" y="3477963"/>
                <a:ext cx="7450" cy="30400"/>
              </a:xfrm>
              <a:custGeom>
                <a:avLst/>
                <a:gdLst/>
                <a:ahLst/>
                <a:cxnLst/>
                <a:rect l="l" t="t" r="r" b="b"/>
                <a:pathLst>
                  <a:path w="298" h="1216" extrusionOk="0">
                    <a:moveTo>
                      <a:pt x="286" y="1"/>
                    </a:moveTo>
                    <a:lnTo>
                      <a:pt x="286" y="1"/>
                    </a:lnTo>
                    <a:cubicBezTo>
                      <a:pt x="191" y="179"/>
                      <a:pt x="119" y="382"/>
                      <a:pt x="95" y="596"/>
                    </a:cubicBezTo>
                    <a:cubicBezTo>
                      <a:pt x="24" y="798"/>
                      <a:pt x="0" y="1001"/>
                      <a:pt x="0" y="1215"/>
                    </a:cubicBezTo>
                    <a:cubicBezTo>
                      <a:pt x="107" y="1025"/>
                      <a:pt x="179" y="822"/>
                      <a:pt x="203" y="620"/>
                    </a:cubicBezTo>
                    <a:cubicBezTo>
                      <a:pt x="274" y="417"/>
                      <a:pt x="298" y="215"/>
                      <a:pt x="286"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2448;p70">
                <a:extLst>
                  <a:ext uri="{FF2B5EF4-FFF2-40B4-BE49-F238E27FC236}">
                    <a16:creationId xmlns:a16="http://schemas.microsoft.com/office/drawing/2014/main" id="{30CF003C-E9AA-4C32-B34D-D24BA24F6743}"/>
                  </a:ext>
                </a:extLst>
              </p:cNvPr>
              <p:cNvSpPr/>
              <p:nvPr/>
            </p:nvSpPr>
            <p:spPr>
              <a:xfrm>
                <a:off x="5710850" y="3527963"/>
                <a:ext cx="15800" cy="31300"/>
              </a:xfrm>
              <a:custGeom>
                <a:avLst/>
                <a:gdLst/>
                <a:ahLst/>
                <a:cxnLst/>
                <a:rect l="l" t="t" r="r" b="b"/>
                <a:pathLst>
                  <a:path w="632" h="1252" extrusionOk="0">
                    <a:moveTo>
                      <a:pt x="631" y="1"/>
                    </a:moveTo>
                    <a:lnTo>
                      <a:pt x="631" y="1"/>
                    </a:lnTo>
                    <a:cubicBezTo>
                      <a:pt x="476" y="180"/>
                      <a:pt x="357" y="382"/>
                      <a:pt x="262" y="596"/>
                    </a:cubicBezTo>
                    <a:cubicBezTo>
                      <a:pt x="143" y="799"/>
                      <a:pt x="48" y="1025"/>
                      <a:pt x="0" y="1251"/>
                    </a:cubicBezTo>
                    <a:cubicBezTo>
                      <a:pt x="155" y="1073"/>
                      <a:pt x="274" y="870"/>
                      <a:pt x="369" y="656"/>
                    </a:cubicBezTo>
                    <a:cubicBezTo>
                      <a:pt x="488" y="453"/>
                      <a:pt x="584" y="227"/>
                      <a:pt x="63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2449;p70">
                <a:extLst>
                  <a:ext uri="{FF2B5EF4-FFF2-40B4-BE49-F238E27FC236}">
                    <a16:creationId xmlns:a16="http://schemas.microsoft.com/office/drawing/2014/main" id="{2F332558-CE41-4B20-BDA2-62A9FA5B1648}"/>
                  </a:ext>
                </a:extLst>
              </p:cNvPr>
              <p:cNvSpPr/>
              <p:nvPr/>
            </p:nvSpPr>
            <p:spPr>
              <a:xfrm>
                <a:off x="5720075" y="3412788"/>
                <a:ext cx="28900" cy="20550"/>
              </a:xfrm>
              <a:custGeom>
                <a:avLst/>
                <a:gdLst/>
                <a:ahLst/>
                <a:cxnLst/>
                <a:rect l="l" t="t" r="r" b="b"/>
                <a:pathLst>
                  <a:path w="1156" h="822" extrusionOk="0">
                    <a:moveTo>
                      <a:pt x="0" y="0"/>
                    </a:moveTo>
                    <a:cubicBezTo>
                      <a:pt x="155" y="191"/>
                      <a:pt x="346" y="346"/>
                      <a:pt x="548" y="465"/>
                    </a:cubicBezTo>
                    <a:cubicBezTo>
                      <a:pt x="727" y="619"/>
                      <a:pt x="929" y="738"/>
                      <a:pt x="1155" y="822"/>
                    </a:cubicBezTo>
                    <a:cubicBezTo>
                      <a:pt x="822" y="488"/>
                      <a:pt x="429" y="215"/>
                      <a:pt x="0"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2450;p70">
                <a:extLst>
                  <a:ext uri="{FF2B5EF4-FFF2-40B4-BE49-F238E27FC236}">
                    <a16:creationId xmlns:a16="http://schemas.microsoft.com/office/drawing/2014/main" id="{D08F9223-87B9-47AE-9D25-FB450A1C218D}"/>
                  </a:ext>
                </a:extLst>
              </p:cNvPr>
              <p:cNvSpPr/>
              <p:nvPr/>
            </p:nvSpPr>
            <p:spPr>
              <a:xfrm>
                <a:off x="5781975" y="3398488"/>
                <a:ext cx="10150" cy="18800"/>
              </a:xfrm>
              <a:custGeom>
                <a:avLst/>
                <a:gdLst/>
                <a:ahLst/>
                <a:cxnLst/>
                <a:rect l="l" t="t" r="r" b="b"/>
                <a:pathLst>
                  <a:path w="406" h="752" extrusionOk="0">
                    <a:moveTo>
                      <a:pt x="378" y="0"/>
                    </a:moveTo>
                    <a:cubicBezTo>
                      <a:pt x="338" y="0"/>
                      <a:pt x="235" y="151"/>
                      <a:pt x="144" y="346"/>
                    </a:cubicBezTo>
                    <a:cubicBezTo>
                      <a:pt x="48" y="560"/>
                      <a:pt x="1" y="727"/>
                      <a:pt x="25" y="751"/>
                    </a:cubicBezTo>
                    <a:cubicBezTo>
                      <a:pt x="26" y="751"/>
                      <a:pt x="27" y="752"/>
                      <a:pt x="29" y="752"/>
                    </a:cubicBezTo>
                    <a:cubicBezTo>
                      <a:pt x="67" y="752"/>
                      <a:pt x="159" y="600"/>
                      <a:pt x="251" y="394"/>
                    </a:cubicBezTo>
                    <a:cubicBezTo>
                      <a:pt x="334" y="191"/>
                      <a:pt x="406" y="13"/>
                      <a:pt x="382" y="1"/>
                    </a:cubicBezTo>
                    <a:cubicBezTo>
                      <a:pt x="381" y="0"/>
                      <a:pt x="379" y="0"/>
                      <a:pt x="378"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2451;p70">
                <a:extLst>
                  <a:ext uri="{FF2B5EF4-FFF2-40B4-BE49-F238E27FC236}">
                    <a16:creationId xmlns:a16="http://schemas.microsoft.com/office/drawing/2014/main" id="{6619372E-A112-489A-A049-A3EE75BCF6D7}"/>
                  </a:ext>
                </a:extLst>
              </p:cNvPr>
              <p:cNvSpPr/>
              <p:nvPr/>
            </p:nvSpPr>
            <p:spPr>
              <a:xfrm>
                <a:off x="5820375" y="3360888"/>
                <a:ext cx="19675" cy="2925"/>
              </a:xfrm>
              <a:custGeom>
                <a:avLst/>
                <a:gdLst/>
                <a:ahLst/>
                <a:cxnLst/>
                <a:rect l="l" t="t" r="r" b="b"/>
                <a:pathLst>
                  <a:path w="787" h="117" extrusionOk="0">
                    <a:moveTo>
                      <a:pt x="237" y="0"/>
                    </a:moveTo>
                    <a:cubicBezTo>
                      <a:pt x="94" y="0"/>
                      <a:pt x="1" y="14"/>
                      <a:pt x="1" y="40"/>
                    </a:cubicBezTo>
                    <a:cubicBezTo>
                      <a:pt x="1" y="76"/>
                      <a:pt x="167" y="112"/>
                      <a:pt x="394" y="112"/>
                    </a:cubicBezTo>
                    <a:cubicBezTo>
                      <a:pt x="447" y="115"/>
                      <a:pt x="499" y="116"/>
                      <a:pt x="545" y="116"/>
                    </a:cubicBezTo>
                    <a:cubicBezTo>
                      <a:pt x="686" y="116"/>
                      <a:pt x="787" y="103"/>
                      <a:pt x="787" y="76"/>
                    </a:cubicBezTo>
                    <a:cubicBezTo>
                      <a:pt x="787" y="40"/>
                      <a:pt x="608" y="5"/>
                      <a:pt x="394" y="5"/>
                    </a:cubicBezTo>
                    <a:cubicBezTo>
                      <a:pt x="337" y="2"/>
                      <a:pt x="284" y="0"/>
                      <a:pt x="237"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2452;p70">
                <a:extLst>
                  <a:ext uri="{FF2B5EF4-FFF2-40B4-BE49-F238E27FC236}">
                    <a16:creationId xmlns:a16="http://schemas.microsoft.com/office/drawing/2014/main" id="{4FB80A56-9FDA-4F24-8C35-94CA40A3F74B}"/>
                  </a:ext>
                </a:extLst>
              </p:cNvPr>
              <p:cNvSpPr/>
              <p:nvPr/>
            </p:nvSpPr>
            <p:spPr>
              <a:xfrm>
                <a:off x="5765325" y="3348413"/>
                <a:ext cx="11925" cy="14475"/>
              </a:xfrm>
              <a:custGeom>
                <a:avLst/>
                <a:gdLst/>
                <a:ahLst/>
                <a:cxnLst/>
                <a:rect l="l" t="t" r="r" b="b"/>
                <a:pathLst>
                  <a:path w="477" h="579" extrusionOk="0">
                    <a:moveTo>
                      <a:pt x="32" y="0"/>
                    </a:moveTo>
                    <a:cubicBezTo>
                      <a:pt x="29" y="0"/>
                      <a:pt x="26" y="1"/>
                      <a:pt x="24" y="4"/>
                    </a:cubicBezTo>
                    <a:cubicBezTo>
                      <a:pt x="0" y="27"/>
                      <a:pt x="72" y="170"/>
                      <a:pt x="191" y="325"/>
                    </a:cubicBezTo>
                    <a:cubicBezTo>
                      <a:pt x="299" y="466"/>
                      <a:pt x="408" y="578"/>
                      <a:pt x="444" y="578"/>
                    </a:cubicBezTo>
                    <a:cubicBezTo>
                      <a:pt x="448" y="578"/>
                      <a:pt x="450" y="577"/>
                      <a:pt x="453" y="575"/>
                    </a:cubicBezTo>
                    <a:cubicBezTo>
                      <a:pt x="476" y="551"/>
                      <a:pt x="405" y="408"/>
                      <a:pt x="286" y="254"/>
                    </a:cubicBezTo>
                    <a:cubicBezTo>
                      <a:pt x="177" y="112"/>
                      <a:pt x="68" y="0"/>
                      <a:pt x="32"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2453;p70">
                <a:extLst>
                  <a:ext uri="{FF2B5EF4-FFF2-40B4-BE49-F238E27FC236}">
                    <a16:creationId xmlns:a16="http://schemas.microsoft.com/office/drawing/2014/main" id="{17712162-237D-4D55-BF26-311CA61DD12D}"/>
                  </a:ext>
                </a:extLst>
              </p:cNvPr>
              <p:cNvSpPr/>
              <p:nvPr/>
            </p:nvSpPr>
            <p:spPr>
              <a:xfrm>
                <a:off x="5655175" y="3441063"/>
                <a:ext cx="5400" cy="34850"/>
              </a:xfrm>
              <a:custGeom>
                <a:avLst/>
                <a:gdLst/>
                <a:ahLst/>
                <a:cxnLst/>
                <a:rect l="l" t="t" r="r" b="b"/>
                <a:pathLst>
                  <a:path w="216" h="1394" extrusionOk="0">
                    <a:moveTo>
                      <a:pt x="179" y="0"/>
                    </a:moveTo>
                    <a:lnTo>
                      <a:pt x="179" y="0"/>
                    </a:lnTo>
                    <a:cubicBezTo>
                      <a:pt x="60" y="453"/>
                      <a:pt x="1" y="929"/>
                      <a:pt x="25" y="1393"/>
                    </a:cubicBezTo>
                    <a:cubicBezTo>
                      <a:pt x="108" y="1179"/>
                      <a:pt x="156" y="941"/>
                      <a:pt x="167" y="703"/>
                    </a:cubicBezTo>
                    <a:cubicBezTo>
                      <a:pt x="215" y="477"/>
                      <a:pt x="215" y="238"/>
                      <a:pt x="179"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2454;p70">
                <a:extLst>
                  <a:ext uri="{FF2B5EF4-FFF2-40B4-BE49-F238E27FC236}">
                    <a16:creationId xmlns:a16="http://schemas.microsoft.com/office/drawing/2014/main" id="{CAC98E40-4496-466A-AE73-17AE9CB64E41}"/>
                  </a:ext>
                </a:extLst>
              </p:cNvPr>
              <p:cNvSpPr/>
              <p:nvPr/>
            </p:nvSpPr>
            <p:spPr>
              <a:xfrm>
                <a:off x="5641500" y="3520838"/>
                <a:ext cx="19075" cy="23875"/>
              </a:xfrm>
              <a:custGeom>
                <a:avLst/>
                <a:gdLst/>
                <a:ahLst/>
                <a:cxnLst/>
                <a:rect l="l" t="t" r="r" b="b"/>
                <a:pathLst>
                  <a:path w="763" h="955" extrusionOk="0">
                    <a:moveTo>
                      <a:pt x="762" y="0"/>
                    </a:moveTo>
                    <a:lnTo>
                      <a:pt x="762" y="0"/>
                    </a:lnTo>
                    <a:cubicBezTo>
                      <a:pt x="488" y="298"/>
                      <a:pt x="226" y="619"/>
                      <a:pt x="0" y="953"/>
                    </a:cubicBezTo>
                    <a:lnTo>
                      <a:pt x="12" y="953"/>
                    </a:lnTo>
                    <a:cubicBezTo>
                      <a:pt x="13" y="954"/>
                      <a:pt x="16" y="955"/>
                      <a:pt x="18" y="955"/>
                    </a:cubicBezTo>
                    <a:cubicBezTo>
                      <a:pt x="61" y="955"/>
                      <a:pt x="262" y="782"/>
                      <a:pt x="453" y="536"/>
                    </a:cubicBezTo>
                    <a:cubicBezTo>
                      <a:pt x="595" y="381"/>
                      <a:pt x="703" y="203"/>
                      <a:pt x="762"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2455;p70">
                <a:extLst>
                  <a:ext uri="{FF2B5EF4-FFF2-40B4-BE49-F238E27FC236}">
                    <a16:creationId xmlns:a16="http://schemas.microsoft.com/office/drawing/2014/main" id="{55485542-CC5C-498C-9C35-CA81E2B6D331}"/>
                  </a:ext>
                </a:extLst>
              </p:cNvPr>
              <p:cNvSpPr/>
              <p:nvPr/>
            </p:nvSpPr>
            <p:spPr>
              <a:xfrm>
                <a:off x="5645350" y="3585713"/>
                <a:ext cx="16100" cy="29500"/>
              </a:xfrm>
              <a:custGeom>
                <a:avLst/>
                <a:gdLst/>
                <a:ahLst/>
                <a:cxnLst/>
                <a:rect l="l" t="t" r="r" b="b"/>
                <a:pathLst>
                  <a:path w="644" h="1180" extrusionOk="0">
                    <a:moveTo>
                      <a:pt x="1" y="1"/>
                    </a:moveTo>
                    <a:cubicBezTo>
                      <a:pt x="60" y="227"/>
                      <a:pt x="156" y="429"/>
                      <a:pt x="275" y="620"/>
                    </a:cubicBezTo>
                    <a:cubicBezTo>
                      <a:pt x="370" y="834"/>
                      <a:pt x="489" y="1025"/>
                      <a:pt x="644" y="1180"/>
                    </a:cubicBezTo>
                    <a:cubicBezTo>
                      <a:pt x="596" y="965"/>
                      <a:pt x="501" y="751"/>
                      <a:pt x="382" y="572"/>
                    </a:cubicBezTo>
                    <a:cubicBezTo>
                      <a:pt x="287" y="358"/>
                      <a:pt x="156" y="167"/>
                      <a:pt x="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2456;p70">
                <a:extLst>
                  <a:ext uri="{FF2B5EF4-FFF2-40B4-BE49-F238E27FC236}">
                    <a16:creationId xmlns:a16="http://schemas.microsoft.com/office/drawing/2014/main" id="{E4996FD7-E7E7-4642-B06B-05DF23AD45F7}"/>
                  </a:ext>
                </a:extLst>
              </p:cNvPr>
              <p:cNvSpPr/>
              <p:nvPr/>
            </p:nvSpPr>
            <p:spPr>
              <a:xfrm>
                <a:off x="5637625" y="3680363"/>
                <a:ext cx="14000" cy="37550"/>
              </a:xfrm>
              <a:custGeom>
                <a:avLst/>
                <a:gdLst/>
                <a:ahLst/>
                <a:cxnLst/>
                <a:rect l="l" t="t" r="r" b="b"/>
                <a:pathLst>
                  <a:path w="560" h="1502" extrusionOk="0">
                    <a:moveTo>
                      <a:pt x="560" y="1"/>
                    </a:moveTo>
                    <a:lnTo>
                      <a:pt x="560" y="1"/>
                    </a:lnTo>
                    <a:cubicBezTo>
                      <a:pt x="405" y="227"/>
                      <a:pt x="298" y="477"/>
                      <a:pt x="227" y="727"/>
                    </a:cubicBezTo>
                    <a:cubicBezTo>
                      <a:pt x="119" y="977"/>
                      <a:pt x="36" y="1239"/>
                      <a:pt x="0" y="1501"/>
                    </a:cubicBezTo>
                    <a:cubicBezTo>
                      <a:pt x="143" y="1275"/>
                      <a:pt x="262" y="1025"/>
                      <a:pt x="334" y="775"/>
                    </a:cubicBezTo>
                    <a:cubicBezTo>
                      <a:pt x="441" y="525"/>
                      <a:pt x="512" y="275"/>
                      <a:pt x="560"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2457;p70">
                <a:extLst>
                  <a:ext uri="{FF2B5EF4-FFF2-40B4-BE49-F238E27FC236}">
                    <a16:creationId xmlns:a16="http://schemas.microsoft.com/office/drawing/2014/main" id="{83D5D2B3-DF70-40A6-9813-123527D978FA}"/>
                  </a:ext>
                </a:extLst>
              </p:cNvPr>
              <p:cNvSpPr/>
              <p:nvPr/>
            </p:nvSpPr>
            <p:spPr>
              <a:xfrm>
                <a:off x="5565875" y="3668163"/>
                <a:ext cx="26825" cy="12525"/>
              </a:xfrm>
              <a:custGeom>
                <a:avLst/>
                <a:gdLst/>
                <a:ahLst/>
                <a:cxnLst/>
                <a:rect l="l" t="t" r="r" b="b"/>
                <a:pathLst>
                  <a:path w="1073" h="501" extrusionOk="0">
                    <a:moveTo>
                      <a:pt x="1072" y="1"/>
                    </a:moveTo>
                    <a:lnTo>
                      <a:pt x="1072" y="1"/>
                    </a:lnTo>
                    <a:cubicBezTo>
                      <a:pt x="691" y="96"/>
                      <a:pt x="322" y="263"/>
                      <a:pt x="1" y="501"/>
                    </a:cubicBezTo>
                    <a:cubicBezTo>
                      <a:pt x="394" y="406"/>
                      <a:pt x="751" y="227"/>
                      <a:pt x="1072"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2458;p70">
                <a:extLst>
                  <a:ext uri="{FF2B5EF4-FFF2-40B4-BE49-F238E27FC236}">
                    <a16:creationId xmlns:a16="http://schemas.microsoft.com/office/drawing/2014/main" id="{1E62DB12-792F-43C8-B859-0EA252B01EDA}"/>
                  </a:ext>
                </a:extLst>
              </p:cNvPr>
              <p:cNvSpPr/>
              <p:nvPr/>
            </p:nvSpPr>
            <p:spPr>
              <a:xfrm>
                <a:off x="5518850" y="3608038"/>
                <a:ext cx="8075" cy="33975"/>
              </a:xfrm>
              <a:custGeom>
                <a:avLst/>
                <a:gdLst/>
                <a:ahLst/>
                <a:cxnLst/>
                <a:rect l="l" t="t" r="r" b="b"/>
                <a:pathLst>
                  <a:path w="323" h="1359" extrusionOk="0">
                    <a:moveTo>
                      <a:pt x="1" y="1"/>
                    </a:moveTo>
                    <a:cubicBezTo>
                      <a:pt x="25" y="227"/>
                      <a:pt x="60" y="453"/>
                      <a:pt x="132" y="679"/>
                    </a:cubicBezTo>
                    <a:cubicBezTo>
                      <a:pt x="155" y="906"/>
                      <a:pt x="203" y="1144"/>
                      <a:pt x="275" y="1358"/>
                    </a:cubicBezTo>
                    <a:cubicBezTo>
                      <a:pt x="322" y="1132"/>
                      <a:pt x="310" y="894"/>
                      <a:pt x="239" y="668"/>
                    </a:cubicBezTo>
                    <a:cubicBezTo>
                      <a:pt x="215" y="429"/>
                      <a:pt x="132" y="191"/>
                      <a:pt x="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2459;p70">
                <a:extLst>
                  <a:ext uri="{FF2B5EF4-FFF2-40B4-BE49-F238E27FC236}">
                    <a16:creationId xmlns:a16="http://schemas.microsoft.com/office/drawing/2014/main" id="{6EC644E4-B7F0-445C-8BF6-513F6F39F4D4}"/>
                  </a:ext>
                </a:extLst>
              </p:cNvPr>
              <p:cNvSpPr/>
              <p:nvPr/>
            </p:nvSpPr>
            <p:spPr>
              <a:xfrm>
                <a:off x="5748950" y="3586913"/>
                <a:ext cx="14000" cy="30375"/>
              </a:xfrm>
              <a:custGeom>
                <a:avLst/>
                <a:gdLst/>
                <a:ahLst/>
                <a:cxnLst/>
                <a:rect l="l" t="t" r="r" b="b"/>
                <a:pathLst>
                  <a:path w="560" h="1215" extrusionOk="0">
                    <a:moveTo>
                      <a:pt x="0" y="0"/>
                    </a:moveTo>
                    <a:lnTo>
                      <a:pt x="0" y="0"/>
                    </a:lnTo>
                    <a:cubicBezTo>
                      <a:pt x="36" y="227"/>
                      <a:pt x="119" y="441"/>
                      <a:pt x="226" y="631"/>
                    </a:cubicBezTo>
                    <a:cubicBezTo>
                      <a:pt x="310" y="846"/>
                      <a:pt x="417" y="1036"/>
                      <a:pt x="560" y="1215"/>
                    </a:cubicBezTo>
                    <a:cubicBezTo>
                      <a:pt x="512" y="989"/>
                      <a:pt x="441" y="774"/>
                      <a:pt x="334" y="584"/>
                    </a:cubicBezTo>
                    <a:cubicBezTo>
                      <a:pt x="250" y="370"/>
                      <a:pt x="143" y="179"/>
                      <a:pt x="0"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2460;p70">
                <a:extLst>
                  <a:ext uri="{FF2B5EF4-FFF2-40B4-BE49-F238E27FC236}">
                    <a16:creationId xmlns:a16="http://schemas.microsoft.com/office/drawing/2014/main" id="{FC5FCF6E-A258-46A0-B613-D8012759E7E6}"/>
                  </a:ext>
                </a:extLst>
              </p:cNvPr>
              <p:cNvSpPr/>
              <p:nvPr/>
            </p:nvSpPr>
            <p:spPr>
              <a:xfrm>
                <a:off x="5877525" y="3722338"/>
                <a:ext cx="18775" cy="25925"/>
              </a:xfrm>
              <a:custGeom>
                <a:avLst/>
                <a:gdLst/>
                <a:ahLst/>
                <a:cxnLst/>
                <a:rect l="l" t="t" r="r" b="b"/>
                <a:pathLst>
                  <a:path w="751" h="1037" extrusionOk="0">
                    <a:moveTo>
                      <a:pt x="751" y="1"/>
                    </a:moveTo>
                    <a:cubicBezTo>
                      <a:pt x="584" y="144"/>
                      <a:pt x="441" y="310"/>
                      <a:pt x="322" y="489"/>
                    </a:cubicBezTo>
                    <a:cubicBezTo>
                      <a:pt x="179" y="656"/>
                      <a:pt x="72" y="834"/>
                      <a:pt x="1" y="1037"/>
                    </a:cubicBezTo>
                    <a:cubicBezTo>
                      <a:pt x="167" y="906"/>
                      <a:pt x="310" y="739"/>
                      <a:pt x="417" y="560"/>
                    </a:cubicBezTo>
                    <a:cubicBezTo>
                      <a:pt x="560" y="394"/>
                      <a:pt x="667" y="203"/>
                      <a:pt x="75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2461;p70">
                <a:extLst>
                  <a:ext uri="{FF2B5EF4-FFF2-40B4-BE49-F238E27FC236}">
                    <a16:creationId xmlns:a16="http://schemas.microsoft.com/office/drawing/2014/main" id="{E8EED8E6-3BBA-491E-BA5B-8000E2C0E2BA}"/>
                  </a:ext>
                </a:extLst>
              </p:cNvPr>
              <p:cNvSpPr/>
              <p:nvPr/>
            </p:nvSpPr>
            <p:spPr>
              <a:xfrm>
                <a:off x="5809675" y="3700013"/>
                <a:ext cx="13400" cy="33975"/>
              </a:xfrm>
              <a:custGeom>
                <a:avLst/>
                <a:gdLst/>
                <a:ahLst/>
                <a:cxnLst/>
                <a:rect l="l" t="t" r="r" b="b"/>
                <a:pathLst>
                  <a:path w="536" h="1359" extrusionOk="0">
                    <a:moveTo>
                      <a:pt x="0" y="1"/>
                    </a:moveTo>
                    <a:lnTo>
                      <a:pt x="0" y="1"/>
                    </a:lnTo>
                    <a:cubicBezTo>
                      <a:pt x="107" y="477"/>
                      <a:pt x="286" y="929"/>
                      <a:pt x="536" y="1358"/>
                    </a:cubicBezTo>
                    <a:cubicBezTo>
                      <a:pt x="500" y="1120"/>
                      <a:pt x="429" y="882"/>
                      <a:pt x="322" y="656"/>
                    </a:cubicBezTo>
                    <a:cubicBezTo>
                      <a:pt x="250" y="418"/>
                      <a:pt x="143" y="203"/>
                      <a:pt x="0"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2462;p70">
                <a:extLst>
                  <a:ext uri="{FF2B5EF4-FFF2-40B4-BE49-F238E27FC236}">
                    <a16:creationId xmlns:a16="http://schemas.microsoft.com/office/drawing/2014/main" id="{E6864D38-6CA1-45C6-9DA4-59C65846FD78}"/>
                  </a:ext>
                </a:extLst>
              </p:cNvPr>
              <p:cNvSpPr/>
              <p:nvPr/>
            </p:nvSpPr>
            <p:spPr>
              <a:xfrm>
                <a:off x="5735550" y="3731263"/>
                <a:ext cx="32175" cy="18200"/>
              </a:xfrm>
              <a:custGeom>
                <a:avLst/>
                <a:gdLst/>
                <a:ahLst/>
                <a:cxnLst/>
                <a:rect l="l" t="t" r="r" b="b"/>
                <a:pathLst>
                  <a:path w="1287" h="728" extrusionOk="0">
                    <a:moveTo>
                      <a:pt x="1286" y="1"/>
                    </a:moveTo>
                    <a:lnTo>
                      <a:pt x="1286" y="1"/>
                    </a:lnTo>
                    <a:cubicBezTo>
                      <a:pt x="1060" y="108"/>
                      <a:pt x="846" y="227"/>
                      <a:pt x="643" y="370"/>
                    </a:cubicBezTo>
                    <a:cubicBezTo>
                      <a:pt x="417" y="465"/>
                      <a:pt x="203" y="584"/>
                      <a:pt x="0" y="727"/>
                    </a:cubicBezTo>
                    <a:cubicBezTo>
                      <a:pt x="489" y="620"/>
                      <a:pt x="941" y="370"/>
                      <a:pt x="1286"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2463;p70">
                <a:extLst>
                  <a:ext uri="{FF2B5EF4-FFF2-40B4-BE49-F238E27FC236}">
                    <a16:creationId xmlns:a16="http://schemas.microsoft.com/office/drawing/2014/main" id="{3C2EB84B-B70B-4D40-8C7E-0E6723F5B7C8}"/>
                  </a:ext>
                </a:extLst>
              </p:cNvPr>
              <p:cNvSpPr/>
              <p:nvPr/>
            </p:nvSpPr>
            <p:spPr>
              <a:xfrm>
                <a:off x="5699825" y="3656563"/>
                <a:ext cx="8950" cy="36350"/>
              </a:xfrm>
              <a:custGeom>
                <a:avLst/>
                <a:gdLst/>
                <a:ahLst/>
                <a:cxnLst/>
                <a:rect l="l" t="t" r="r" b="b"/>
                <a:pathLst>
                  <a:path w="358" h="1454" extrusionOk="0">
                    <a:moveTo>
                      <a:pt x="334" y="0"/>
                    </a:moveTo>
                    <a:lnTo>
                      <a:pt x="334" y="0"/>
                    </a:lnTo>
                    <a:cubicBezTo>
                      <a:pt x="251" y="227"/>
                      <a:pt x="191" y="477"/>
                      <a:pt x="155" y="727"/>
                    </a:cubicBezTo>
                    <a:cubicBezTo>
                      <a:pt x="84" y="965"/>
                      <a:pt x="25" y="1203"/>
                      <a:pt x="1" y="1453"/>
                    </a:cubicBezTo>
                    <a:cubicBezTo>
                      <a:pt x="239" y="1013"/>
                      <a:pt x="358" y="501"/>
                      <a:pt x="33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2464;p70">
                <a:extLst>
                  <a:ext uri="{FF2B5EF4-FFF2-40B4-BE49-F238E27FC236}">
                    <a16:creationId xmlns:a16="http://schemas.microsoft.com/office/drawing/2014/main" id="{88960661-F9C4-48C0-B43D-34820888882A}"/>
                  </a:ext>
                </a:extLst>
              </p:cNvPr>
              <p:cNvSpPr/>
              <p:nvPr/>
            </p:nvSpPr>
            <p:spPr>
              <a:xfrm>
                <a:off x="5714725" y="3649413"/>
                <a:ext cx="235150" cy="94225"/>
              </a:xfrm>
              <a:custGeom>
                <a:avLst/>
                <a:gdLst/>
                <a:ahLst/>
                <a:cxnLst/>
                <a:rect l="l" t="t" r="r" b="b"/>
                <a:pathLst>
                  <a:path w="9406" h="3769" extrusionOk="0">
                    <a:moveTo>
                      <a:pt x="1107" y="1"/>
                    </a:moveTo>
                    <a:cubicBezTo>
                      <a:pt x="869" y="36"/>
                      <a:pt x="655" y="108"/>
                      <a:pt x="441" y="191"/>
                    </a:cubicBezTo>
                    <a:cubicBezTo>
                      <a:pt x="119" y="298"/>
                      <a:pt x="0" y="715"/>
                      <a:pt x="48" y="1048"/>
                    </a:cubicBezTo>
                    <a:cubicBezTo>
                      <a:pt x="155" y="1882"/>
                      <a:pt x="917" y="2525"/>
                      <a:pt x="1738" y="2739"/>
                    </a:cubicBezTo>
                    <a:cubicBezTo>
                      <a:pt x="2036" y="2812"/>
                      <a:pt x="2338" y="2842"/>
                      <a:pt x="2642" y="2842"/>
                    </a:cubicBezTo>
                    <a:cubicBezTo>
                      <a:pt x="3178" y="2842"/>
                      <a:pt x="3719" y="2750"/>
                      <a:pt x="4251" y="2644"/>
                    </a:cubicBezTo>
                    <a:cubicBezTo>
                      <a:pt x="4481" y="2580"/>
                      <a:pt x="4721" y="2549"/>
                      <a:pt x="4962" y="2549"/>
                    </a:cubicBezTo>
                    <a:cubicBezTo>
                      <a:pt x="5083" y="2549"/>
                      <a:pt x="5203" y="2557"/>
                      <a:pt x="5322" y="2572"/>
                    </a:cubicBezTo>
                    <a:cubicBezTo>
                      <a:pt x="5632" y="2656"/>
                      <a:pt x="5929" y="2787"/>
                      <a:pt x="6203" y="2977"/>
                    </a:cubicBezTo>
                    <a:cubicBezTo>
                      <a:pt x="6679" y="3287"/>
                      <a:pt x="7191" y="3525"/>
                      <a:pt x="7727" y="3680"/>
                    </a:cubicBezTo>
                    <a:cubicBezTo>
                      <a:pt x="7941" y="3739"/>
                      <a:pt x="8159" y="3769"/>
                      <a:pt x="8374" y="3769"/>
                    </a:cubicBezTo>
                    <a:cubicBezTo>
                      <a:pt x="8722" y="3769"/>
                      <a:pt x="9066" y="3691"/>
                      <a:pt x="9382" y="3537"/>
                    </a:cubicBezTo>
                    <a:lnTo>
                      <a:pt x="9394" y="3239"/>
                    </a:lnTo>
                    <a:cubicBezTo>
                      <a:pt x="9406" y="3144"/>
                      <a:pt x="4620" y="286"/>
                      <a:pt x="1107" y="1"/>
                    </a:cubicBez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2465;p70">
                <a:extLst>
                  <a:ext uri="{FF2B5EF4-FFF2-40B4-BE49-F238E27FC236}">
                    <a16:creationId xmlns:a16="http://schemas.microsoft.com/office/drawing/2014/main" id="{362DCBB6-CE7C-4449-979B-9EC828AC432B}"/>
                  </a:ext>
                </a:extLst>
              </p:cNvPr>
              <p:cNvSpPr/>
              <p:nvPr/>
            </p:nvSpPr>
            <p:spPr>
              <a:xfrm>
                <a:off x="5529275" y="4734663"/>
                <a:ext cx="118775" cy="178025"/>
              </a:xfrm>
              <a:custGeom>
                <a:avLst/>
                <a:gdLst/>
                <a:ahLst/>
                <a:cxnLst/>
                <a:rect l="l" t="t" r="r" b="b"/>
                <a:pathLst>
                  <a:path w="4751" h="7121" extrusionOk="0">
                    <a:moveTo>
                      <a:pt x="893" y="1"/>
                    </a:moveTo>
                    <a:lnTo>
                      <a:pt x="0" y="6930"/>
                    </a:lnTo>
                    <a:lnTo>
                      <a:pt x="3144" y="7121"/>
                    </a:lnTo>
                    <a:lnTo>
                      <a:pt x="4751" y="477"/>
                    </a:lnTo>
                    <a:lnTo>
                      <a:pt x="893" y="1"/>
                    </a:lnTo>
                    <a:close/>
                  </a:path>
                </a:pathLst>
              </a:custGeom>
              <a:solidFill>
                <a:srgbClr val="FAB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2466;p70">
                <a:extLst>
                  <a:ext uri="{FF2B5EF4-FFF2-40B4-BE49-F238E27FC236}">
                    <a16:creationId xmlns:a16="http://schemas.microsoft.com/office/drawing/2014/main" id="{B193487C-634E-4976-95F3-FFC2C88DE406}"/>
                  </a:ext>
                </a:extLst>
              </p:cNvPr>
              <p:cNvSpPr/>
              <p:nvPr/>
            </p:nvSpPr>
            <p:spPr>
              <a:xfrm>
                <a:off x="5473900" y="4873688"/>
                <a:ext cx="149150" cy="148775"/>
              </a:xfrm>
              <a:custGeom>
                <a:avLst/>
                <a:gdLst/>
                <a:ahLst/>
                <a:cxnLst/>
                <a:rect l="l" t="t" r="r" b="b"/>
                <a:pathLst>
                  <a:path w="5966" h="5951" extrusionOk="0">
                    <a:moveTo>
                      <a:pt x="2370" y="0"/>
                    </a:moveTo>
                    <a:lnTo>
                      <a:pt x="2013" y="607"/>
                    </a:lnTo>
                    <a:lnTo>
                      <a:pt x="132" y="5084"/>
                    </a:lnTo>
                    <a:cubicBezTo>
                      <a:pt x="1" y="5370"/>
                      <a:pt x="108" y="5715"/>
                      <a:pt x="382" y="5870"/>
                    </a:cubicBezTo>
                    <a:cubicBezTo>
                      <a:pt x="474" y="5924"/>
                      <a:pt x="578" y="5951"/>
                      <a:pt x="682" y="5951"/>
                    </a:cubicBezTo>
                    <a:cubicBezTo>
                      <a:pt x="808" y="5951"/>
                      <a:pt x="933" y="5912"/>
                      <a:pt x="1037" y="5834"/>
                    </a:cubicBezTo>
                    <a:cubicBezTo>
                      <a:pt x="2049" y="5108"/>
                      <a:pt x="5775" y="2393"/>
                      <a:pt x="5799" y="1953"/>
                    </a:cubicBezTo>
                    <a:lnTo>
                      <a:pt x="5942" y="810"/>
                    </a:lnTo>
                    <a:cubicBezTo>
                      <a:pt x="5966" y="583"/>
                      <a:pt x="5859" y="345"/>
                      <a:pt x="5644" y="238"/>
                    </a:cubicBezTo>
                    <a:lnTo>
                      <a:pt x="5644" y="226"/>
                    </a:lnTo>
                    <a:cubicBezTo>
                      <a:pt x="5644" y="226"/>
                      <a:pt x="4698" y="720"/>
                      <a:pt x="3777" y="720"/>
                    </a:cubicBezTo>
                    <a:cubicBezTo>
                      <a:pt x="3233" y="720"/>
                      <a:pt x="2697" y="548"/>
                      <a:pt x="2370" y="0"/>
                    </a:cubicBezTo>
                    <a:close/>
                  </a:path>
                </a:pathLst>
              </a:custGeom>
              <a:solidFill>
                <a:srgbClr val="F16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2467;p70">
                <a:extLst>
                  <a:ext uri="{FF2B5EF4-FFF2-40B4-BE49-F238E27FC236}">
                    <a16:creationId xmlns:a16="http://schemas.microsoft.com/office/drawing/2014/main" id="{787981CF-D3CE-4531-9FEF-312180575AAB}"/>
                  </a:ext>
                </a:extLst>
              </p:cNvPr>
              <p:cNvSpPr/>
              <p:nvPr/>
            </p:nvSpPr>
            <p:spPr>
              <a:xfrm>
                <a:off x="5486125" y="4912363"/>
                <a:ext cx="134250" cy="109975"/>
              </a:xfrm>
              <a:custGeom>
                <a:avLst/>
                <a:gdLst/>
                <a:ahLst/>
                <a:cxnLst/>
                <a:rect l="l" t="t" r="r" b="b"/>
                <a:pathLst>
                  <a:path w="5370" h="4399" extrusionOk="0">
                    <a:moveTo>
                      <a:pt x="5370" y="1"/>
                    </a:moveTo>
                    <a:lnTo>
                      <a:pt x="0" y="4359"/>
                    </a:lnTo>
                    <a:cubicBezTo>
                      <a:pt x="71" y="4385"/>
                      <a:pt x="146" y="4399"/>
                      <a:pt x="220" y="4399"/>
                    </a:cubicBezTo>
                    <a:cubicBezTo>
                      <a:pt x="343" y="4399"/>
                      <a:pt x="463" y="4361"/>
                      <a:pt x="560" y="4287"/>
                    </a:cubicBezTo>
                    <a:cubicBezTo>
                      <a:pt x="3381" y="2227"/>
                      <a:pt x="4596" y="1227"/>
                      <a:pt x="5036" y="775"/>
                    </a:cubicBezTo>
                    <a:cubicBezTo>
                      <a:pt x="5191" y="620"/>
                      <a:pt x="5322" y="525"/>
                      <a:pt x="5334" y="251"/>
                    </a:cubicBezTo>
                    <a:lnTo>
                      <a:pt x="53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2468;p70">
                <a:extLst>
                  <a:ext uri="{FF2B5EF4-FFF2-40B4-BE49-F238E27FC236}">
                    <a16:creationId xmlns:a16="http://schemas.microsoft.com/office/drawing/2014/main" id="{7948C940-E48D-49A1-A6AF-69C1607E0D97}"/>
                  </a:ext>
                </a:extLst>
              </p:cNvPr>
              <p:cNvSpPr/>
              <p:nvPr/>
            </p:nvSpPr>
            <p:spPr>
              <a:xfrm>
                <a:off x="5599825" y="4890688"/>
                <a:ext cx="19375" cy="17350"/>
              </a:xfrm>
              <a:custGeom>
                <a:avLst/>
                <a:gdLst/>
                <a:ahLst/>
                <a:cxnLst/>
                <a:rect l="l" t="t" r="r" b="b"/>
                <a:pathLst>
                  <a:path w="775" h="694" extrusionOk="0">
                    <a:moveTo>
                      <a:pt x="377" y="1"/>
                    </a:moveTo>
                    <a:cubicBezTo>
                      <a:pt x="317" y="1"/>
                      <a:pt x="257" y="15"/>
                      <a:pt x="203" y="46"/>
                    </a:cubicBezTo>
                    <a:lnTo>
                      <a:pt x="226" y="34"/>
                    </a:lnTo>
                    <a:lnTo>
                      <a:pt x="226" y="34"/>
                    </a:lnTo>
                    <a:cubicBezTo>
                      <a:pt x="72" y="130"/>
                      <a:pt x="0" y="320"/>
                      <a:pt x="60" y="499"/>
                    </a:cubicBezTo>
                    <a:cubicBezTo>
                      <a:pt x="121" y="622"/>
                      <a:pt x="248" y="693"/>
                      <a:pt x="382" y="693"/>
                    </a:cubicBezTo>
                    <a:cubicBezTo>
                      <a:pt x="429" y="693"/>
                      <a:pt x="477" y="684"/>
                      <a:pt x="524" y="665"/>
                    </a:cubicBezTo>
                    <a:cubicBezTo>
                      <a:pt x="691" y="570"/>
                      <a:pt x="774" y="356"/>
                      <a:pt x="691" y="177"/>
                    </a:cubicBezTo>
                    <a:cubicBezTo>
                      <a:pt x="626" y="65"/>
                      <a:pt x="502" y="1"/>
                      <a:pt x="3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2469;p70">
                <a:extLst>
                  <a:ext uri="{FF2B5EF4-FFF2-40B4-BE49-F238E27FC236}">
                    <a16:creationId xmlns:a16="http://schemas.microsoft.com/office/drawing/2014/main" id="{7692AA6E-1477-4825-BC26-F3FD864C54F8}"/>
                  </a:ext>
                </a:extLst>
              </p:cNvPr>
              <p:cNvSpPr/>
              <p:nvPr/>
            </p:nvSpPr>
            <p:spPr>
              <a:xfrm>
                <a:off x="5501000" y="4941838"/>
                <a:ext cx="28000" cy="20275"/>
              </a:xfrm>
              <a:custGeom>
                <a:avLst/>
                <a:gdLst/>
                <a:ahLst/>
                <a:cxnLst/>
                <a:rect l="l" t="t" r="r" b="b"/>
                <a:pathLst>
                  <a:path w="1120" h="811" extrusionOk="0">
                    <a:moveTo>
                      <a:pt x="215" y="1"/>
                    </a:moveTo>
                    <a:cubicBezTo>
                      <a:pt x="72" y="1"/>
                      <a:pt x="0" y="36"/>
                      <a:pt x="0" y="60"/>
                    </a:cubicBezTo>
                    <a:cubicBezTo>
                      <a:pt x="227" y="84"/>
                      <a:pt x="453" y="167"/>
                      <a:pt x="667" y="274"/>
                    </a:cubicBezTo>
                    <a:cubicBezTo>
                      <a:pt x="971" y="485"/>
                      <a:pt x="1068" y="810"/>
                      <a:pt x="1106" y="810"/>
                    </a:cubicBezTo>
                    <a:cubicBezTo>
                      <a:pt x="1106" y="810"/>
                      <a:pt x="1107" y="810"/>
                      <a:pt x="1108" y="810"/>
                    </a:cubicBezTo>
                    <a:cubicBezTo>
                      <a:pt x="1120" y="798"/>
                      <a:pt x="1120" y="715"/>
                      <a:pt x="1072" y="584"/>
                    </a:cubicBezTo>
                    <a:cubicBezTo>
                      <a:pt x="1000" y="417"/>
                      <a:pt x="881" y="274"/>
                      <a:pt x="727" y="179"/>
                    </a:cubicBezTo>
                    <a:cubicBezTo>
                      <a:pt x="584" y="72"/>
                      <a:pt x="405" y="12"/>
                      <a:pt x="215" y="1"/>
                    </a:cubicBezTo>
                    <a:close/>
                  </a:path>
                </a:pathLst>
              </a:custGeom>
              <a:solidFill>
                <a:srgbClr val="254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2470;p70">
                <a:extLst>
                  <a:ext uri="{FF2B5EF4-FFF2-40B4-BE49-F238E27FC236}">
                    <a16:creationId xmlns:a16="http://schemas.microsoft.com/office/drawing/2014/main" id="{2D102F4E-9296-497B-AE47-A5EA6D890338}"/>
                  </a:ext>
                </a:extLst>
              </p:cNvPr>
              <p:cNvSpPr/>
              <p:nvPr/>
            </p:nvSpPr>
            <p:spPr>
              <a:xfrm>
                <a:off x="5489100" y="4966663"/>
                <a:ext cx="27100" cy="13350"/>
              </a:xfrm>
              <a:custGeom>
                <a:avLst/>
                <a:gdLst/>
                <a:ahLst/>
                <a:cxnLst/>
                <a:rect l="l" t="t" r="r" b="b"/>
                <a:pathLst>
                  <a:path w="1084" h="534" extrusionOk="0">
                    <a:moveTo>
                      <a:pt x="274" y="1"/>
                    </a:moveTo>
                    <a:cubicBezTo>
                      <a:pt x="182" y="1"/>
                      <a:pt x="89" y="19"/>
                      <a:pt x="0" y="55"/>
                    </a:cubicBezTo>
                    <a:cubicBezTo>
                      <a:pt x="191" y="91"/>
                      <a:pt x="381" y="151"/>
                      <a:pt x="572" y="210"/>
                    </a:cubicBezTo>
                    <a:cubicBezTo>
                      <a:pt x="843" y="334"/>
                      <a:pt x="1006" y="533"/>
                      <a:pt x="1043" y="533"/>
                    </a:cubicBezTo>
                    <a:cubicBezTo>
                      <a:pt x="1045" y="533"/>
                      <a:pt x="1047" y="533"/>
                      <a:pt x="1048" y="532"/>
                    </a:cubicBezTo>
                    <a:cubicBezTo>
                      <a:pt x="1084" y="532"/>
                      <a:pt x="953" y="246"/>
                      <a:pt x="619" y="91"/>
                    </a:cubicBezTo>
                    <a:cubicBezTo>
                      <a:pt x="512" y="31"/>
                      <a:pt x="394" y="1"/>
                      <a:pt x="274" y="1"/>
                    </a:cubicBezTo>
                    <a:close/>
                  </a:path>
                </a:pathLst>
              </a:custGeom>
              <a:solidFill>
                <a:srgbClr val="254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2471;p70">
                <a:extLst>
                  <a:ext uri="{FF2B5EF4-FFF2-40B4-BE49-F238E27FC236}">
                    <a16:creationId xmlns:a16="http://schemas.microsoft.com/office/drawing/2014/main" id="{9EE737C8-DBD7-4839-AADB-4AB949F09F4A}"/>
                  </a:ext>
                </a:extLst>
              </p:cNvPr>
              <p:cNvSpPr/>
              <p:nvPr/>
            </p:nvSpPr>
            <p:spPr>
              <a:xfrm>
                <a:off x="5512600" y="4917663"/>
                <a:ext cx="39025" cy="22125"/>
              </a:xfrm>
              <a:custGeom>
                <a:avLst/>
                <a:gdLst/>
                <a:ahLst/>
                <a:cxnLst/>
                <a:rect l="l" t="t" r="r" b="b"/>
                <a:pathLst>
                  <a:path w="1561" h="885" extrusionOk="0">
                    <a:moveTo>
                      <a:pt x="92" y="1"/>
                    </a:moveTo>
                    <a:cubicBezTo>
                      <a:pt x="61" y="1"/>
                      <a:pt x="31" y="1"/>
                      <a:pt x="1" y="3"/>
                    </a:cubicBezTo>
                    <a:cubicBezTo>
                      <a:pt x="1" y="39"/>
                      <a:pt x="417" y="75"/>
                      <a:pt x="846" y="325"/>
                    </a:cubicBezTo>
                    <a:cubicBezTo>
                      <a:pt x="1083" y="483"/>
                      <a:pt x="1310" y="651"/>
                      <a:pt x="1525" y="841"/>
                    </a:cubicBezTo>
                    <a:lnTo>
                      <a:pt x="1525" y="841"/>
                    </a:lnTo>
                    <a:cubicBezTo>
                      <a:pt x="1235" y="322"/>
                      <a:pt x="684" y="1"/>
                      <a:pt x="92" y="1"/>
                    </a:cubicBezTo>
                    <a:close/>
                    <a:moveTo>
                      <a:pt x="1525" y="841"/>
                    </a:moveTo>
                    <a:cubicBezTo>
                      <a:pt x="1533" y="855"/>
                      <a:pt x="1541" y="870"/>
                      <a:pt x="1548" y="884"/>
                    </a:cubicBezTo>
                    <a:lnTo>
                      <a:pt x="1560" y="872"/>
                    </a:lnTo>
                    <a:cubicBezTo>
                      <a:pt x="1549" y="862"/>
                      <a:pt x="1537" y="851"/>
                      <a:pt x="1525" y="841"/>
                    </a:cubicBezTo>
                    <a:close/>
                  </a:path>
                </a:pathLst>
              </a:custGeom>
              <a:solidFill>
                <a:srgbClr val="254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2472;p70">
                <a:extLst>
                  <a:ext uri="{FF2B5EF4-FFF2-40B4-BE49-F238E27FC236}">
                    <a16:creationId xmlns:a16="http://schemas.microsoft.com/office/drawing/2014/main" id="{79028120-A774-4626-BA9F-83EF77DFFADD}"/>
                  </a:ext>
                </a:extLst>
              </p:cNvPr>
              <p:cNvSpPr/>
              <p:nvPr/>
            </p:nvSpPr>
            <p:spPr>
              <a:xfrm>
                <a:off x="5520950" y="4895163"/>
                <a:ext cx="38125" cy="9600"/>
              </a:xfrm>
              <a:custGeom>
                <a:avLst/>
                <a:gdLst/>
                <a:ahLst/>
                <a:cxnLst/>
                <a:rect l="l" t="t" r="r" b="b"/>
                <a:pathLst>
                  <a:path w="1525" h="384" extrusionOk="0">
                    <a:moveTo>
                      <a:pt x="524" y="1"/>
                    </a:moveTo>
                    <a:cubicBezTo>
                      <a:pt x="348" y="1"/>
                      <a:pt x="171" y="31"/>
                      <a:pt x="0" y="94"/>
                    </a:cubicBezTo>
                    <a:cubicBezTo>
                      <a:pt x="5" y="113"/>
                      <a:pt x="63" y="114"/>
                      <a:pt x="158" y="114"/>
                    </a:cubicBezTo>
                    <a:cubicBezTo>
                      <a:pt x="181" y="114"/>
                      <a:pt x="207" y="114"/>
                      <a:pt x="235" y="114"/>
                    </a:cubicBezTo>
                    <a:cubicBezTo>
                      <a:pt x="375" y="114"/>
                      <a:pt x="566" y="117"/>
                      <a:pt x="774" y="153"/>
                    </a:cubicBezTo>
                    <a:cubicBezTo>
                      <a:pt x="1156" y="218"/>
                      <a:pt x="1447" y="384"/>
                      <a:pt x="1512" y="384"/>
                    </a:cubicBezTo>
                    <a:cubicBezTo>
                      <a:pt x="1518" y="384"/>
                      <a:pt x="1522" y="382"/>
                      <a:pt x="1524" y="379"/>
                    </a:cubicBezTo>
                    <a:cubicBezTo>
                      <a:pt x="1243" y="131"/>
                      <a:pt x="887" y="1"/>
                      <a:pt x="524" y="1"/>
                    </a:cubicBezTo>
                    <a:close/>
                  </a:path>
                </a:pathLst>
              </a:custGeom>
              <a:solidFill>
                <a:srgbClr val="254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2473;p70">
                <a:extLst>
                  <a:ext uri="{FF2B5EF4-FFF2-40B4-BE49-F238E27FC236}">
                    <a16:creationId xmlns:a16="http://schemas.microsoft.com/office/drawing/2014/main" id="{8E629177-74C0-4869-98F6-6F55EF1F12BD}"/>
                  </a:ext>
                </a:extLst>
              </p:cNvPr>
              <p:cNvSpPr/>
              <p:nvPr/>
            </p:nvSpPr>
            <p:spPr>
              <a:xfrm>
                <a:off x="5516775" y="4869088"/>
                <a:ext cx="44675" cy="29175"/>
              </a:xfrm>
              <a:custGeom>
                <a:avLst/>
                <a:gdLst/>
                <a:ahLst/>
                <a:cxnLst/>
                <a:rect l="l" t="t" r="r" b="b"/>
                <a:pathLst>
                  <a:path w="1787" h="1167" extrusionOk="0">
                    <a:moveTo>
                      <a:pt x="272" y="112"/>
                    </a:moveTo>
                    <a:cubicBezTo>
                      <a:pt x="292" y="112"/>
                      <a:pt x="313" y="116"/>
                      <a:pt x="334" y="125"/>
                    </a:cubicBezTo>
                    <a:cubicBezTo>
                      <a:pt x="441" y="196"/>
                      <a:pt x="536" y="279"/>
                      <a:pt x="608" y="398"/>
                    </a:cubicBezTo>
                    <a:cubicBezTo>
                      <a:pt x="690" y="528"/>
                      <a:pt x="764" y="666"/>
                      <a:pt x="825" y="807"/>
                    </a:cubicBezTo>
                    <a:lnTo>
                      <a:pt x="825" y="807"/>
                    </a:lnTo>
                    <a:cubicBezTo>
                      <a:pt x="803" y="848"/>
                      <a:pt x="781" y="890"/>
                      <a:pt x="762" y="934"/>
                    </a:cubicBezTo>
                    <a:cubicBezTo>
                      <a:pt x="751" y="956"/>
                      <a:pt x="741" y="978"/>
                      <a:pt x="733" y="1001"/>
                    </a:cubicBezTo>
                    <a:lnTo>
                      <a:pt x="733" y="1001"/>
                    </a:lnTo>
                    <a:cubicBezTo>
                      <a:pt x="431" y="909"/>
                      <a:pt x="199" y="649"/>
                      <a:pt x="143" y="327"/>
                    </a:cubicBezTo>
                    <a:cubicBezTo>
                      <a:pt x="131" y="267"/>
                      <a:pt x="143" y="196"/>
                      <a:pt x="179" y="148"/>
                    </a:cubicBezTo>
                    <a:cubicBezTo>
                      <a:pt x="202" y="125"/>
                      <a:pt x="235" y="112"/>
                      <a:pt x="272" y="112"/>
                    </a:cubicBezTo>
                    <a:close/>
                    <a:moveTo>
                      <a:pt x="853" y="871"/>
                    </a:moveTo>
                    <a:cubicBezTo>
                      <a:pt x="875" y="925"/>
                      <a:pt x="895" y="978"/>
                      <a:pt x="912" y="1032"/>
                    </a:cubicBezTo>
                    <a:lnTo>
                      <a:pt x="912" y="1032"/>
                    </a:lnTo>
                    <a:cubicBezTo>
                      <a:pt x="874" y="1030"/>
                      <a:pt x="836" y="1025"/>
                      <a:pt x="798" y="1017"/>
                    </a:cubicBezTo>
                    <a:cubicBezTo>
                      <a:pt x="789" y="1015"/>
                      <a:pt x="780" y="1013"/>
                      <a:pt x="771" y="1011"/>
                    </a:cubicBezTo>
                    <a:lnTo>
                      <a:pt x="771" y="1011"/>
                    </a:lnTo>
                    <a:cubicBezTo>
                      <a:pt x="796" y="964"/>
                      <a:pt x="824" y="917"/>
                      <a:pt x="853" y="871"/>
                    </a:cubicBezTo>
                    <a:close/>
                    <a:moveTo>
                      <a:pt x="1489" y="315"/>
                    </a:moveTo>
                    <a:cubicBezTo>
                      <a:pt x="1548" y="315"/>
                      <a:pt x="1596" y="339"/>
                      <a:pt x="1620" y="398"/>
                    </a:cubicBezTo>
                    <a:cubicBezTo>
                      <a:pt x="1643" y="458"/>
                      <a:pt x="1643" y="529"/>
                      <a:pt x="1620" y="589"/>
                    </a:cubicBezTo>
                    <a:cubicBezTo>
                      <a:pt x="1508" y="863"/>
                      <a:pt x="1241" y="1033"/>
                      <a:pt x="950" y="1033"/>
                    </a:cubicBezTo>
                    <a:cubicBezTo>
                      <a:pt x="948" y="1033"/>
                      <a:pt x="946" y="1033"/>
                      <a:pt x="944" y="1033"/>
                    </a:cubicBezTo>
                    <a:lnTo>
                      <a:pt x="944" y="1033"/>
                    </a:lnTo>
                    <a:cubicBezTo>
                      <a:pt x="941" y="992"/>
                      <a:pt x="931" y="951"/>
                      <a:pt x="917" y="910"/>
                    </a:cubicBezTo>
                    <a:cubicBezTo>
                      <a:pt x="909" y="877"/>
                      <a:pt x="901" y="845"/>
                      <a:pt x="891" y="813"/>
                    </a:cubicBezTo>
                    <a:lnTo>
                      <a:pt x="891" y="813"/>
                    </a:lnTo>
                    <a:cubicBezTo>
                      <a:pt x="969" y="699"/>
                      <a:pt x="1057" y="592"/>
                      <a:pt x="1155" y="494"/>
                    </a:cubicBezTo>
                    <a:cubicBezTo>
                      <a:pt x="1251" y="398"/>
                      <a:pt x="1370" y="339"/>
                      <a:pt x="1489" y="315"/>
                    </a:cubicBezTo>
                    <a:close/>
                    <a:moveTo>
                      <a:pt x="258" y="1"/>
                    </a:moveTo>
                    <a:cubicBezTo>
                      <a:pt x="198" y="1"/>
                      <a:pt x="138" y="22"/>
                      <a:pt x="96" y="65"/>
                    </a:cubicBezTo>
                    <a:cubicBezTo>
                      <a:pt x="36" y="148"/>
                      <a:pt x="0" y="244"/>
                      <a:pt x="24" y="351"/>
                    </a:cubicBezTo>
                    <a:cubicBezTo>
                      <a:pt x="91" y="716"/>
                      <a:pt x="352" y="1019"/>
                      <a:pt x="704" y="1127"/>
                    </a:cubicBezTo>
                    <a:lnTo>
                      <a:pt x="704" y="1127"/>
                    </a:lnTo>
                    <a:cubicBezTo>
                      <a:pt x="703" y="1134"/>
                      <a:pt x="703" y="1141"/>
                      <a:pt x="703" y="1148"/>
                    </a:cubicBezTo>
                    <a:cubicBezTo>
                      <a:pt x="706" y="1142"/>
                      <a:pt x="709" y="1136"/>
                      <a:pt x="711" y="1129"/>
                    </a:cubicBezTo>
                    <a:lnTo>
                      <a:pt x="711" y="1129"/>
                    </a:lnTo>
                    <a:cubicBezTo>
                      <a:pt x="736" y="1137"/>
                      <a:pt x="761" y="1143"/>
                      <a:pt x="786" y="1148"/>
                    </a:cubicBezTo>
                    <a:cubicBezTo>
                      <a:pt x="845" y="1160"/>
                      <a:pt x="903" y="1166"/>
                      <a:pt x="961" y="1166"/>
                    </a:cubicBezTo>
                    <a:cubicBezTo>
                      <a:pt x="1303" y="1166"/>
                      <a:pt x="1618" y="962"/>
                      <a:pt x="1751" y="636"/>
                    </a:cubicBezTo>
                    <a:cubicBezTo>
                      <a:pt x="1786" y="541"/>
                      <a:pt x="1786" y="446"/>
                      <a:pt x="1751" y="351"/>
                    </a:cubicBezTo>
                    <a:cubicBezTo>
                      <a:pt x="1707" y="264"/>
                      <a:pt x="1624" y="206"/>
                      <a:pt x="1528" y="206"/>
                    </a:cubicBezTo>
                    <a:cubicBezTo>
                      <a:pt x="1519" y="206"/>
                      <a:pt x="1510" y="207"/>
                      <a:pt x="1501" y="208"/>
                    </a:cubicBezTo>
                    <a:cubicBezTo>
                      <a:pt x="1358" y="244"/>
                      <a:pt x="1215" y="315"/>
                      <a:pt x="1120" y="434"/>
                    </a:cubicBezTo>
                    <a:cubicBezTo>
                      <a:pt x="1021" y="525"/>
                      <a:pt x="937" y="626"/>
                      <a:pt x="867" y="737"/>
                    </a:cubicBezTo>
                    <a:lnTo>
                      <a:pt x="867" y="737"/>
                    </a:lnTo>
                    <a:cubicBezTo>
                      <a:pt x="819" y="598"/>
                      <a:pt x="755" y="465"/>
                      <a:pt x="679" y="339"/>
                    </a:cubicBezTo>
                    <a:cubicBezTo>
                      <a:pt x="608" y="208"/>
                      <a:pt x="500" y="101"/>
                      <a:pt x="369" y="29"/>
                    </a:cubicBezTo>
                    <a:cubicBezTo>
                      <a:pt x="336" y="10"/>
                      <a:pt x="297" y="1"/>
                      <a:pt x="258" y="1"/>
                    </a:cubicBezTo>
                    <a:close/>
                  </a:path>
                </a:pathLst>
              </a:custGeom>
              <a:solidFill>
                <a:srgbClr val="254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2474;p70">
                <a:extLst>
                  <a:ext uri="{FF2B5EF4-FFF2-40B4-BE49-F238E27FC236}">
                    <a16:creationId xmlns:a16="http://schemas.microsoft.com/office/drawing/2014/main" id="{26AE3F6E-5998-4F5A-8CAD-D72B0B58A96F}"/>
                  </a:ext>
                </a:extLst>
              </p:cNvPr>
              <p:cNvSpPr/>
              <p:nvPr/>
            </p:nvSpPr>
            <p:spPr>
              <a:xfrm>
                <a:off x="5790325" y="4727238"/>
                <a:ext cx="109850" cy="177125"/>
              </a:xfrm>
              <a:custGeom>
                <a:avLst/>
                <a:gdLst/>
                <a:ahLst/>
                <a:cxnLst/>
                <a:rect l="l" t="t" r="r" b="b"/>
                <a:pathLst>
                  <a:path w="4394" h="7085" extrusionOk="0">
                    <a:moveTo>
                      <a:pt x="84" y="0"/>
                    </a:moveTo>
                    <a:lnTo>
                      <a:pt x="0" y="7084"/>
                    </a:lnTo>
                    <a:lnTo>
                      <a:pt x="3822" y="6941"/>
                    </a:lnTo>
                    <a:lnTo>
                      <a:pt x="4394" y="84"/>
                    </a:lnTo>
                    <a:lnTo>
                      <a:pt x="84" y="0"/>
                    </a:lnTo>
                    <a:close/>
                  </a:path>
                </a:pathLst>
              </a:custGeom>
              <a:solidFill>
                <a:srgbClr val="FAB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2475;p70">
                <a:extLst>
                  <a:ext uri="{FF2B5EF4-FFF2-40B4-BE49-F238E27FC236}">
                    <a16:creationId xmlns:a16="http://schemas.microsoft.com/office/drawing/2014/main" id="{006FFCD6-2603-4D5D-82DF-68CDEF7AAA1D}"/>
                  </a:ext>
                </a:extLst>
              </p:cNvPr>
              <p:cNvSpPr/>
              <p:nvPr/>
            </p:nvSpPr>
            <p:spPr>
              <a:xfrm>
                <a:off x="5789425" y="4879338"/>
                <a:ext cx="205700" cy="59250"/>
              </a:xfrm>
              <a:custGeom>
                <a:avLst/>
                <a:gdLst/>
                <a:ahLst/>
                <a:cxnLst/>
                <a:rect l="l" t="t" r="r" b="b"/>
                <a:pathLst>
                  <a:path w="8228" h="2370" extrusionOk="0">
                    <a:moveTo>
                      <a:pt x="3930" y="0"/>
                    </a:moveTo>
                    <a:cubicBezTo>
                      <a:pt x="3210" y="289"/>
                      <a:pt x="2449" y="435"/>
                      <a:pt x="1687" y="435"/>
                    </a:cubicBezTo>
                    <a:cubicBezTo>
                      <a:pt x="1226" y="435"/>
                      <a:pt x="764" y="382"/>
                      <a:pt x="310" y="274"/>
                    </a:cubicBezTo>
                    <a:lnTo>
                      <a:pt x="0" y="203"/>
                    </a:lnTo>
                    <a:lnTo>
                      <a:pt x="0" y="2358"/>
                    </a:lnTo>
                    <a:lnTo>
                      <a:pt x="8228" y="2370"/>
                    </a:lnTo>
                    <a:cubicBezTo>
                      <a:pt x="8180" y="1596"/>
                      <a:pt x="3930" y="0"/>
                      <a:pt x="3930" y="0"/>
                    </a:cubicBezTo>
                    <a:close/>
                  </a:path>
                </a:pathLst>
              </a:custGeom>
              <a:solidFill>
                <a:srgbClr val="F16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2476;p70">
                <a:extLst>
                  <a:ext uri="{FF2B5EF4-FFF2-40B4-BE49-F238E27FC236}">
                    <a16:creationId xmlns:a16="http://schemas.microsoft.com/office/drawing/2014/main" id="{7738B4C8-1A5F-4E8D-B46E-6FD495C2DC61}"/>
                  </a:ext>
                </a:extLst>
              </p:cNvPr>
              <p:cNvSpPr/>
              <p:nvPr/>
            </p:nvSpPr>
            <p:spPr>
              <a:xfrm>
                <a:off x="5806700" y="4894363"/>
                <a:ext cx="17275" cy="15825"/>
              </a:xfrm>
              <a:custGeom>
                <a:avLst/>
                <a:gdLst/>
                <a:ahLst/>
                <a:cxnLst/>
                <a:rect l="l" t="t" r="r" b="b"/>
                <a:pathLst>
                  <a:path w="691" h="633" extrusionOk="0">
                    <a:moveTo>
                      <a:pt x="342" y="1"/>
                    </a:moveTo>
                    <a:cubicBezTo>
                      <a:pt x="307" y="1"/>
                      <a:pt x="272" y="6"/>
                      <a:pt x="238" y="18"/>
                    </a:cubicBezTo>
                    <a:lnTo>
                      <a:pt x="262" y="6"/>
                    </a:lnTo>
                    <a:lnTo>
                      <a:pt x="262" y="6"/>
                    </a:lnTo>
                    <a:cubicBezTo>
                      <a:pt x="95" y="66"/>
                      <a:pt x="0" y="233"/>
                      <a:pt x="36" y="387"/>
                    </a:cubicBezTo>
                    <a:cubicBezTo>
                      <a:pt x="77" y="532"/>
                      <a:pt x="209" y="632"/>
                      <a:pt x="352" y="632"/>
                    </a:cubicBezTo>
                    <a:cubicBezTo>
                      <a:pt x="373" y="632"/>
                      <a:pt x="395" y="630"/>
                      <a:pt x="417" y="626"/>
                    </a:cubicBezTo>
                    <a:cubicBezTo>
                      <a:pt x="583" y="578"/>
                      <a:pt x="691" y="399"/>
                      <a:pt x="655" y="221"/>
                    </a:cubicBezTo>
                    <a:cubicBezTo>
                      <a:pt x="607" y="88"/>
                      <a:pt x="477" y="1"/>
                      <a:pt x="3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2477;p70">
                <a:extLst>
                  <a:ext uri="{FF2B5EF4-FFF2-40B4-BE49-F238E27FC236}">
                    <a16:creationId xmlns:a16="http://schemas.microsoft.com/office/drawing/2014/main" id="{3B819E5C-E014-45A3-9AB5-A60127E70CDE}"/>
                  </a:ext>
                </a:extLst>
              </p:cNvPr>
              <p:cNvSpPr/>
              <p:nvPr/>
            </p:nvSpPr>
            <p:spPr>
              <a:xfrm>
                <a:off x="5789725" y="4921588"/>
                <a:ext cx="206600" cy="17000"/>
              </a:xfrm>
              <a:custGeom>
                <a:avLst/>
                <a:gdLst/>
                <a:ahLst/>
                <a:cxnLst/>
                <a:rect l="l" t="t" r="r" b="b"/>
                <a:pathLst>
                  <a:path w="8264" h="680" extrusionOk="0">
                    <a:moveTo>
                      <a:pt x="0" y="1"/>
                    </a:moveTo>
                    <a:lnTo>
                      <a:pt x="0" y="668"/>
                    </a:lnTo>
                    <a:lnTo>
                      <a:pt x="8228" y="680"/>
                    </a:lnTo>
                    <a:cubicBezTo>
                      <a:pt x="8263" y="430"/>
                      <a:pt x="7894" y="263"/>
                      <a:pt x="7894" y="263"/>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2478;p70">
                <a:extLst>
                  <a:ext uri="{FF2B5EF4-FFF2-40B4-BE49-F238E27FC236}">
                    <a16:creationId xmlns:a16="http://schemas.microsoft.com/office/drawing/2014/main" id="{590FA40D-9934-4D51-96A1-DFEF12A14C49}"/>
                  </a:ext>
                </a:extLst>
              </p:cNvPr>
              <p:cNvSpPr/>
              <p:nvPr/>
            </p:nvSpPr>
            <p:spPr>
              <a:xfrm>
                <a:off x="5871575" y="4877388"/>
                <a:ext cx="19525" cy="12700"/>
              </a:xfrm>
              <a:custGeom>
                <a:avLst/>
                <a:gdLst/>
                <a:ahLst/>
                <a:cxnLst/>
                <a:rect l="l" t="t" r="r" b="b"/>
                <a:pathLst>
                  <a:path w="781" h="508" extrusionOk="0">
                    <a:moveTo>
                      <a:pt x="651" y="1"/>
                    </a:moveTo>
                    <a:cubicBezTo>
                      <a:pt x="561" y="1"/>
                      <a:pt x="431" y="26"/>
                      <a:pt x="298" y="102"/>
                    </a:cubicBezTo>
                    <a:cubicBezTo>
                      <a:pt x="60" y="257"/>
                      <a:pt x="1" y="483"/>
                      <a:pt x="36" y="507"/>
                    </a:cubicBezTo>
                    <a:cubicBezTo>
                      <a:pt x="38" y="507"/>
                      <a:pt x="39" y="507"/>
                      <a:pt x="40" y="507"/>
                    </a:cubicBezTo>
                    <a:cubicBezTo>
                      <a:pt x="79" y="507"/>
                      <a:pt x="186" y="348"/>
                      <a:pt x="382" y="221"/>
                    </a:cubicBezTo>
                    <a:cubicBezTo>
                      <a:pt x="572" y="90"/>
                      <a:pt x="775" y="78"/>
                      <a:pt x="775" y="43"/>
                    </a:cubicBezTo>
                    <a:cubicBezTo>
                      <a:pt x="780" y="20"/>
                      <a:pt x="731" y="1"/>
                      <a:pt x="651" y="1"/>
                    </a:cubicBezTo>
                    <a:close/>
                  </a:path>
                </a:pathLst>
              </a:custGeom>
              <a:solidFill>
                <a:srgbClr val="254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2479;p70">
                <a:extLst>
                  <a:ext uri="{FF2B5EF4-FFF2-40B4-BE49-F238E27FC236}">
                    <a16:creationId xmlns:a16="http://schemas.microsoft.com/office/drawing/2014/main" id="{0705B286-BD27-497F-B774-4C8EB1639992}"/>
                  </a:ext>
                </a:extLst>
              </p:cNvPr>
              <p:cNvSpPr/>
              <p:nvPr/>
            </p:nvSpPr>
            <p:spPr>
              <a:xfrm>
                <a:off x="5897775" y="4886738"/>
                <a:ext cx="14900" cy="16125"/>
              </a:xfrm>
              <a:custGeom>
                <a:avLst/>
                <a:gdLst/>
                <a:ahLst/>
                <a:cxnLst/>
                <a:rect l="l" t="t" r="r" b="b"/>
                <a:pathLst>
                  <a:path w="596" h="645" extrusionOk="0">
                    <a:moveTo>
                      <a:pt x="532" y="0"/>
                    </a:moveTo>
                    <a:cubicBezTo>
                      <a:pt x="447" y="0"/>
                      <a:pt x="293" y="49"/>
                      <a:pt x="179" y="204"/>
                    </a:cubicBezTo>
                    <a:cubicBezTo>
                      <a:pt x="0" y="431"/>
                      <a:pt x="24" y="645"/>
                      <a:pt x="72" y="645"/>
                    </a:cubicBezTo>
                    <a:cubicBezTo>
                      <a:pt x="119" y="645"/>
                      <a:pt x="155" y="466"/>
                      <a:pt x="286" y="300"/>
                    </a:cubicBezTo>
                    <a:cubicBezTo>
                      <a:pt x="429" y="133"/>
                      <a:pt x="596" y="61"/>
                      <a:pt x="596" y="26"/>
                    </a:cubicBezTo>
                    <a:cubicBezTo>
                      <a:pt x="596" y="11"/>
                      <a:pt x="571" y="0"/>
                      <a:pt x="532" y="0"/>
                    </a:cubicBezTo>
                    <a:close/>
                  </a:path>
                </a:pathLst>
              </a:custGeom>
              <a:solidFill>
                <a:srgbClr val="254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2480;p70">
                <a:extLst>
                  <a:ext uri="{FF2B5EF4-FFF2-40B4-BE49-F238E27FC236}">
                    <a16:creationId xmlns:a16="http://schemas.microsoft.com/office/drawing/2014/main" id="{264AE63A-6A4D-46D8-9C7E-9235FA9892B5}"/>
                  </a:ext>
                </a:extLst>
              </p:cNvPr>
              <p:cNvSpPr/>
              <p:nvPr/>
            </p:nvSpPr>
            <p:spPr>
              <a:xfrm>
                <a:off x="5922475" y="4895813"/>
                <a:ext cx="10750" cy="17175"/>
              </a:xfrm>
              <a:custGeom>
                <a:avLst/>
                <a:gdLst/>
                <a:ahLst/>
                <a:cxnLst/>
                <a:rect l="l" t="t" r="r" b="b"/>
                <a:pathLst>
                  <a:path w="430" h="687" extrusionOk="0">
                    <a:moveTo>
                      <a:pt x="391" y="1"/>
                    </a:moveTo>
                    <a:cubicBezTo>
                      <a:pt x="343" y="1"/>
                      <a:pt x="190" y="97"/>
                      <a:pt x="108" y="282"/>
                    </a:cubicBezTo>
                    <a:cubicBezTo>
                      <a:pt x="1" y="496"/>
                      <a:pt x="60" y="687"/>
                      <a:pt x="96" y="687"/>
                    </a:cubicBezTo>
                    <a:cubicBezTo>
                      <a:pt x="132" y="687"/>
                      <a:pt x="143" y="520"/>
                      <a:pt x="227" y="341"/>
                    </a:cubicBezTo>
                    <a:cubicBezTo>
                      <a:pt x="310" y="151"/>
                      <a:pt x="429" y="44"/>
                      <a:pt x="405" y="8"/>
                    </a:cubicBezTo>
                    <a:cubicBezTo>
                      <a:pt x="404" y="3"/>
                      <a:pt x="399" y="1"/>
                      <a:pt x="391" y="1"/>
                    </a:cubicBezTo>
                    <a:close/>
                  </a:path>
                </a:pathLst>
              </a:custGeom>
              <a:solidFill>
                <a:srgbClr val="254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2481;p70">
                <a:extLst>
                  <a:ext uri="{FF2B5EF4-FFF2-40B4-BE49-F238E27FC236}">
                    <a16:creationId xmlns:a16="http://schemas.microsoft.com/office/drawing/2014/main" id="{0A0A7862-BCED-4ACA-881C-C60AADE0A9F1}"/>
                  </a:ext>
                </a:extLst>
              </p:cNvPr>
              <p:cNvSpPr/>
              <p:nvPr/>
            </p:nvSpPr>
            <p:spPr>
              <a:xfrm>
                <a:off x="5857000" y="4860888"/>
                <a:ext cx="31875" cy="17650"/>
              </a:xfrm>
              <a:custGeom>
                <a:avLst/>
                <a:gdLst/>
                <a:ahLst/>
                <a:cxnLst/>
                <a:rect l="l" t="t" r="r" b="b"/>
                <a:pathLst>
                  <a:path w="1275" h="706" extrusionOk="0">
                    <a:moveTo>
                      <a:pt x="246" y="144"/>
                    </a:moveTo>
                    <a:cubicBezTo>
                      <a:pt x="277" y="144"/>
                      <a:pt x="315" y="150"/>
                      <a:pt x="357" y="155"/>
                    </a:cubicBezTo>
                    <a:cubicBezTo>
                      <a:pt x="429" y="179"/>
                      <a:pt x="512" y="202"/>
                      <a:pt x="584" y="238"/>
                    </a:cubicBezTo>
                    <a:cubicBezTo>
                      <a:pt x="715" y="286"/>
                      <a:pt x="846" y="357"/>
                      <a:pt x="953" y="441"/>
                    </a:cubicBezTo>
                    <a:cubicBezTo>
                      <a:pt x="1070" y="529"/>
                      <a:pt x="1156" y="608"/>
                      <a:pt x="1207" y="655"/>
                    </a:cubicBezTo>
                    <a:lnTo>
                      <a:pt x="1207" y="655"/>
                    </a:lnTo>
                    <a:cubicBezTo>
                      <a:pt x="1099" y="619"/>
                      <a:pt x="990" y="591"/>
                      <a:pt x="881" y="572"/>
                    </a:cubicBezTo>
                    <a:cubicBezTo>
                      <a:pt x="738" y="536"/>
                      <a:pt x="607" y="476"/>
                      <a:pt x="476" y="417"/>
                    </a:cubicBezTo>
                    <a:cubicBezTo>
                      <a:pt x="405" y="381"/>
                      <a:pt x="334" y="333"/>
                      <a:pt x="262" y="298"/>
                    </a:cubicBezTo>
                    <a:cubicBezTo>
                      <a:pt x="226" y="274"/>
                      <a:pt x="191" y="250"/>
                      <a:pt x="167" y="226"/>
                    </a:cubicBezTo>
                    <a:cubicBezTo>
                      <a:pt x="167" y="191"/>
                      <a:pt x="143" y="214"/>
                      <a:pt x="167" y="179"/>
                    </a:cubicBezTo>
                    <a:cubicBezTo>
                      <a:pt x="180" y="152"/>
                      <a:pt x="208" y="144"/>
                      <a:pt x="246" y="144"/>
                    </a:cubicBezTo>
                    <a:close/>
                    <a:moveTo>
                      <a:pt x="226" y="0"/>
                    </a:moveTo>
                    <a:cubicBezTo>
                      <a:pt x="155" y="0"/>
                      <a:pt x="95" y="36"/>
                      <a:pt x="48" y="95"/>
                    </a:cubicBezTo>
                    <a:cubicBezTo>
                      <a:pt x="0" y="167"/>
                      <a:pt x="12" y="262"/>
                      <a:pt x="72" y="322"/>
                    </a:cubicBezTo>
                    <a:cubicBezTo>
                      <a:pt x="107" y="357"/>
                      <a:pt x="143" y="393"/>
                      <a:pt x="191" y="417"/>
                    </a:cubicBezTo>
                    <a:cubicBezTo>
                      <a:pt x="274" y="464"/>
                      <a:pt x="345" y="500"/>
                      <a:pt x="429" y="536"/>
                    </a:cubicBezTo>
                    <a:cubicBezTo>
                      <a:pt x="572" y="607"/>
                      <a:pt x="715" y="643"/>
                      <a:pt x="857" y="679"/>
                    </a:cubicBezTo>
                    <a:cubicBezTo>
                      <a:pt x="929" y="697"/>
                      <a:pt x="1000" y="706"/>
                      <a:pt x="1070" y="706"/>
                    </a:cubicBezTo>
                    <a:cubicBezTo>
                      <a:pt x="1129" y="706"/>
                      <a:pt x="1186" y="699"/>
                      <a:pt x="1241" y="687"/>
                    </a:cubicBezTo>
                    <a:lnTo>
                      <a:pt x="1241" y="687"/>
                    </a:lnTo>
                    <a:cubicBezTo>
                      <a:pt x="1253" y="697"/>
                      <a:pt x="1260" y="703"/>
                      <a:pt x="1262" y="703"/>
                    </a:cubicBezTo>
                    <a:cubicBezTo>
                      <a:pt x="1265" y="700"/>
                      <a:pt x="1264" y="693"/>
                      <a:pt x="1260" y="682"/>
                    </a:cubicBezTo>
                    <a:lnTo>
                      <a:pt x="1260" y="682"/>
                    </a:lnTo>
                    <a:cubicBezTo>
                      <a:pt x="1265" y="681"/>
                      <a:pt x="1269" y="680"/>
                      <a:pt x="1274" y="679"/>
                    </a:cubicBezTo>
                    <a:cubicBezTo>
                      <a:pt x="1268" y="676"/>
                      <a:pt x="1262" y="674"/>
                      <a:pt x="1256" y="672"/>
                    </a:cubicBezTo>
                    <a:lnTo>
                      <a:pt x="1256" y="672"/>
                    </a:lnTo>
                    <a:cubicBezTo>
                      <a:pt x="1232" y="619"/>
                      <a:pt x="1156" y="504"/>
                      <a:pt x="1012" y="369"/>
                    </a:cubicBezTo>
                    <a:cubicBezTo>
                      <a:pt x="905" y="262"/>
                      <a:pt x="774" y="179"/>
                      <a:pt x="631" y="119"/>
                    </a:cubicBezTo>
                    <a:cubicBezTo>
                      <a:pt x="560" y="83"/>
                      <a:pt x="465" y="48"/>
                      <a:pt x="381" y="24"/>
                    </a:cubicBezTo>
                    <a:cubicBezTo>
                      <a:pt x="334" y="12"/>
                      <a:pt x="286" y="0"/>
                      <a:pt x="226" y="0"/>
                    </a:cubicBezTo>
                    <a:close/>
                  </a:path>
                </a:pathLst>
              </a:custGeom>
              <a:solidFill>
                <a:srgbClr val="254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2482;p70">
                <a:extLst>
                  <a:ext uri="{FF2B5EF4-FFF2-40B4-BE49-F238E27FC236}">
                    <a16:creationId xmlns:a16="http://schemas.microsoft.com/office/drawing/2014/main" id="{5A07A04C-BCC0-4364-BFB1-07D1108E7D29}"/>
                  </a:ext>
                </a:extLst>
              </p:cNvPr>
              <p:cNvSpPr/>
              <p:nvPr/>
            </p:nvSpPr>
            <p:spPr>
              <a:xfrm>
                <a:off x="5884675" y="4846588"/>
                <a:ext cx="17000" cy="32475"/>
              </a:xfrm>
              <a:custGeom>
                <a:avLst/>
                <a:gdLst/>
                <a:ahLst/>
                <a:cxnLst/>
                <a:rect l="l" t="t" r="r" b="b"/>
                <a:pathLst>
                  <a:path w="680" h="1299" extrusionOk="0">
                    <a:moveTo>
                      <a:pt x="429" y="1"/>
                    </a:moveTo>
                    <a:cubicBezTo>
                      <a:pt x="310" y="24"/>
                      <a:pt x="215" y="108"/>
                      <a:pt x="167" y="215"/>
                    </a:cubicBezTo>
                    <a:cubicBezTo>
                      <a:pt x="120" y="286"/>
                      <a:pt x="84" y="382"/>
                      <a:pt x="60" y="465"/>
                    </a:cubicBezTo>
                    <a:cubicBezTo>
                      <a:pt x="12" y="608"/>
                      <a:pt x="0" y="751"/>
                      <a:pt x="0" y="905"/>
                    </a:cubicBezTo>
                    <a:cubicBezTo>
                      <a:pt x="24" y="1167"/>
                      <a:pt x="96" y="1298"/>
                      <a:pt x="120" y="1298"/>
                    </a:cubicBezTo>
                    <a:cubicBezTo>
                      <a:pt x="131" y="1298"/>
                      <a:pt x="96" y="1144"/>
                      <a:pt x="108" y="905"/>
                    </a:cubicBezTo>
                    <a:cubicBezTo>
                      <a:pt x="120" y="774"/>
                      <a:pt x="143" y="632"/>
                      <a:pt x="191" y="501"/>
                    </a:cubicBezTo>
                    <a:cubicBezTo>
                      <a:pt x="215" y="429"/>
                      <a:pt x="251" y="346"/>
                      <a:pt x="298" y="274"/>
                    </a:cubicBezTo>
                    <a:cubicBezTo>
                      <a:pt x="322" y="203"/>
                      <a:pt x="405" y="155"/>
                      <a:pt x="441" y="143"/>
                    </a:cubicBezTo>
                    <a:cubicBezTo>
                      <a:pt x="443" y="143"/>
                      <a:pt x="445" y="142"/>
                      <a:pt x="446" y="142"/>
                    </a:cubicBezTo>
                    <a:cubicBezTo>
                      <a:pt x="470" y="142"/>
                      <a:pt x="501" y="209"/>
                      <a:pt x="512" y="286"/>
                    </a:cubicBezTo>
                    <a:cubicBezTo>
                      <a:pt x="524" y="370"/>
                      <a:pt x="524" y="453"/>
                      <a:pt x="512" y="536"/>
                    </a:cubicBezTo>
                    <a:cubicBezTo>
                      <a:pt x="501" y="667"/>
                      <a:pt x="453" y="798"/>
                      <a:pt x="381" y="917"/>
                    </a:cubicBezTo>
                    <a:cubicBezTo>
                      <a:pt x="262" y="1120"/>
                      <a:pt x="131" y="1203"/>
                      <a:pt x="131" y="1215"/>
                    </a:cubicBezTo>
                    <a:cubicBezTo>
                      <a:pt x="133" y="1216"/>
                      <a:pt x="136" y="1217"/>
                      <a:pt x="141" y="1217"/>
                    </a:cubicBezTo>
                    <a:cubicBezTo>
                      <a:pt x="179" y="1217"/>
                      <a:pt x="327" y="1168"/>
                      <a:pt x="465" y="977"/>
                    </a:cubicBezTo>
                    <a:cubicBezTo>
                      <a:pt x="620" y="774"/>
                      <a:pt x="679" y="524"/>
                      <a:pt x="643" y="274"/>
                    </a:cubicBezTo>
                    <a:cubicBezTo>
                      <a:pt x="632" y="215"/>
                      <a:pt x="620" y="167"/>
                      <a:pt x="608" y="120"/>
                    </a:cubicBezTo>
                    <a:cubicBezTo>
                      <a:pt x="572" y="48"/>
                      <a:pt x="501" y="1"/>
                      <a:pt x="429" y="1"/>
                    </a:cubicBezTo>
                    <a:close/>
                  </a:path>
                </a:pathLst>
              </a:custGeom>
              <a:solidFill>
                <a:srgbClr val="254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2483;p70">
                <a:extLst>
                  <a:ext uri="{FF2B5EF4-FFF2-40B4-BE49-F238E27FC236}">
                    <a16:creationId xmlns:a16="http://schemas.microsoft.com/office/drawing/2014/main" id="{A5ADF06D-A4C3-4C55-AB46-8F6B3D60FFFC}"/>
                  </a:ext>
                </a:extLst>
              </p:cNvPr>
              <p:cNvSpPr/>
              <p:nvPr/>
            </p:nvSpPr>
            <p:spPr>
              <a:xfrm>
                <a:off x="5544450" y="3761038"/>
                <a:ext cx="442650" cy="1009375"/>
              </a:xfrm>
              <a:custGeom>
                <a:avLst/>
                <a:gdLst/>
                <a:ahLst/>
                <a:cxnLst/>
                <a:rect l="l" t="t" r="r" b="b"/>
                <a:pathLst>
                  <a:path w="17706" h="40375" extrusionOk="0">
                    <a:moveTo>
                      <a:pt x="10109" y="1"/>
                    </a:moveTo>
                    <a:lnTo>
                      <a:pt x="10109" y="24"/>
                    </a:lnTo>
                    <a:lnTo>
                      <a:pt x="5585" y="393"/>
                    </a:lnTo>
                    <a:cubicBezTo>
                      <a:pt x="5585" y="393"/>
                      <a:pt x="2632" y="4584"/>
                      <a:pt x="2465" y="8418"/>
                    </a:cubicBezTo>
                    <a:cubicBezTo>
                      <a:pt x="2299" y="12264"/>
                      <a:pt x="1" y="40375"/>
                      <a:pt x="1" y="40375"/>
                    </a:cubicBezTo>
                    <a:lnTo>
                      <a:pt x="4787" y="40375"/>
                    </a:lnTo>
                    <a:lnTo>
                      <a:pt x="9621" y="7561"/>
                    </a:lnTo>
                    <a:lnTo>
                      <a:pt x="9716" y="39291"/>
                    </a:lnTo>
                    <a:lnTo>
                      <a:pt x="14502" y="39291"/>
                    </a:lnTo>
                    <a:cubicBezTo>
                      <a:pt x="14502" y="39291"/>
                      <a:pt x="16515" y="17360"/>
                      <a:pt x="17110" y="11395"/>
                    </a:cubicBezTo>
                    <a:cubicBezTo>
                      <a:pt x="17705" y="5430"/>
                      <a:pt x="15407" y="429"/>
                      <a:pt x="15407" y="429"/>
                    </a:cubicBezTo>
                    <a:lnTo>
                      <a:pt x="10204" y="1"/>
                    </a:lnTo>
                    <a:close/>
                  </a:path>
                </a:pathLst>
              </a:custGeom>
              <a:solidFill>
                <a:srgbClr val="79B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2484;p70">
                <a:extLst>
                  <a:ext uri="{FF2B5EF4-FFF2-40B4-BE49-F238E27FC236}">
                    <a16:creationId xmlns:a16="http://schemas.microsoft.com/office/drawing/2014/main" id="{A1B12ADB-7DA9-45A8-BC7F-F0749B3C4C01}"/>
                  </a:ext>
                </a:extLst>
              </p:cNvPr>
              <p:cNvSpPr/>
              <p:nvPr/>
            </p:nvSpPr>
            <p:spPr>
              <a:xfrm>
                <a:off x="5775725" y="4729913"/>
                <a:ext cx="145875" cy="80975"/>
              </a:xfrm>
              <a:custGeom>
                <a:avLst/>
                <a:gdLst/>
                <a:ahLst/>
                <a:cxnLst/>
                <a:rect l="l" t="t" r="r" b="b"/>
                <a:pathLst>
                  <a:path w="5835" h="3239" extrusionOk="0">
                    <a:moveTo>
                      <a:pt x="5835" y="0"/>
                    </a:moveTo>
                    <a:lnTo>
                      <a:pt x="1" y="238"/>
                    </a:lnTo>
                    <a:lnTo>
                      <a:pt x="298" y="3215"/>
                    </a:lnTo>
                    <a:lnTo>
                      <a:pt x="5168" y="3239"/>
                    </a:lnTo>
                    <a:lnTo>
                      <a:pt x="5835" y="0"/>
                    </a:lnTo>
                    <a:close/>
                  </a:path>
                </a:pathLst>
              </a:custGeom>
              <a:solidFill>
                <a:srgbClr val="458B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2485;p70">
                <a:extLst>
                  <a:ext uri="{FF2B5EF4-FFF2-40B4-BE49-F238E27FC236}">
                    <a16:creationId xmlns:a16="http://schemas.microsoft.com/office/drawing/2014/main" id="{6946B9AE-F888-405F-8966-1CD5C7B0FCE7}"/>
                  </a:ext>
                </a:extLst>
              </p:cNvPr>
              <p:cNvSpPr/>
              <p:nvPr/>
            </p:nvSpPr>
            <p:spPr>
              <a:xfrm>
                <a:off x="5532250" y="4728713"/>
                <a:ext cx="139925" cy="118200"/>
              </a:xfrm>
              <a:custGeom>
                <a:avLst/>
                <a:gdLst/>
                <a:ahLst/>
                <a:cxnLst/>
                <a:rect l="l" t="t" r="r" b="b"/>
                <a:pathLst>
                  <a:path w="5597" h="4728" extrusionOk="0">
                    <a:moveTo>
                      <a:pt x="227" y="1"/>
                    </a:moveTo>
                    <a:lnTo>
                      <a:pt x="0" y="4096"/>
                    </a:lnTo>
                    <a:lnTo>
                      <a:pt x="4525" y="4727"/>
                    </a:lnTo>
                    <a:lnTo>
                      <a:pt x="5596" y="1084"/>
                    </a:lnTo>
                    <a:lnTo>
                      <a:pt x="227" y="1"/>
                    </a:lnTo>
                    <a:close/>
                  </a:path>
                </a:pathLst>
              </a:custGeom>
              <a:solidFill>
                <a:srgbClr val="458B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2486;p70">
                <a:extLst>
                  <a:ext uri="{FF2B5EF4-FFF2-40B4-BE49-F238E27FC236}">
                    <a16:creationId xmlns:a16="http://schemas.microsoft.com/office/drawing/2014/main" id="{E22F5886-5D2B-48BA-BDAD-7767B5C72BD8}"/>
                  </a:ext>
                </a:extLst>
              </p:cNvPr>
              <p:cNvSpPr/>
              <p:nvPr/>
            </p:nvSpPr>
            <p:spPr>
              <a:xfrm>
                <a:off x="5780200" y="3784863"/>
                <a:ext cx="30375" cy="164325"/>
              </a:xfrm>
              <a:custGeom>
                <a:avLst/>
                <a:gdLst/>
                <a:ahLst/>
                <a:cxnLst/>
                <a:rect l="l" t="t" r="r" b="b"/>
                <a:pathLst>
                  <a:path w="1215" h="6573" extrusionOk="0">
                    <a:moveTo>
                      <a:pt x="1203" y="0"/>
                    </a:moveTo>
                    <a:cubicBezTo>
                      <a:pt x="1179" y="95"/>
                      <a:pt x="1155" y="179"/>
                      <a:pt x="1155" y="274"/>
                    </a:cubicBezTo>
                    <a:cubicBezTo>
                      <a:pt x="1131" y="464"/>
                      <a:pt x="1108" y="714"/>
                      <a:pt x="1072" y="1000"/>
                    </a:cubicBezTo>
                    <a:cubicBezTo>
                      <a:pt x="1012" y="1643"/>
                      <a:pt x="917" y="2488"/>
                      <a:pt x="822" y="3417"/>
                    </a:cubicBezTo>
                    <a:cubicBezTo>
                      <a:pt x="727" y="4346"/>
                      <a:pt x="631" y="5215"/>
                      <a:pt x="536" y="5822"/>
                    </a:cubicBezTo>
                    <a:cubicBezTo>
                      <a:pt x="512" y="6060"/>
                      <a:pt x="405" y="6287"/>
                      <a:pt x="239" y="6453"/>
                    </a:cubicBezTo>
                    <a:cubicBezTo>
                      <a:pt x="167" y="6513"/>
                      <a:pt x="84" y="6548"/>
                      <a:pt x="0" y="6572"/>
                    </a:cubicBezTo>
                    <a:lnTo>
                      <a:pt x="60" y="6572"/>
                    </a:lnTo>
                    <a:cubicBezTo>
                      <a:pt x="131" y="6560"/>
                      <a:pt x="203" y="6537"/>
                      <a:pt x="250" y="6489"/>
                    </a:cubicBezTo>
                    <a:cubicBezTo>
                      <a:pt x="441" y="6322"/>
                      <a:pt x="572" y="6096"/>
                      <a:pt x="620" y="5846"/>
                    </a:cubicBezTo>
                    <a:cubicBezTo>
                      <a:pt x="727" y="5227"/>
                      <a:pt x="834" y="4370"/>
                      <a:pt x="929" y="3429"/>
                    </a:cubicBezTo>
                    <a:cubicBezTo>
                      <a:pt x="1036" y="2488"/>
                      <a:pt x="1108" y="1631"/>
                      <a:pt x="1155" y="1012"/>
                    </a:cubicBezTo>
                    <a:cubicBezTo>
                      <a:pt x="1179" y="703"/>
                      <a:pt x="1191" y="452"/>
                      <a:pt x="1203" y="274"/>
                    </a:cubicBezTo>
                    <a:cubicBezTo>
                      <a:pt x="1215" y="179"/>
                      <a:pt x="1215" y="95"/>
                      <a:pt x="1203" y="0"/>
                    </a:cubicBezTo>
                    <a:close/>
                  </a:path>
                </a:pathLst>
              </a:custGeom>
              <a:solidFill>
                <a:srgbClr val="1D1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2487;p70">
                <a:extLst>
                  <a:ext uri="{FF2B5EF4-FFF2-40B4-BE49-F238E27FC236}">
                    <a16:creationId xmlns:a16="http://schemas.microsoft.com/office/drawing/2014/main" id="{86D38754-5FA3-411F-B8F9-F57C58897D54}"/>
                  </a:ext>
                </a:extLst>
              </p:cNvPr>
              <p:cNvSpPr/>
              <p:nvPr/>
            </p:nvSpPr>
            <p:spPr>
              <a:xfrm>
                <a:off x="5771875" y="3778238"/>
                <a:ext cx="26500" cy="26250"/>
              </a:xfrm>
              <a:custGeom>
                <a:avLst/>
                <a:gdLst/>
                <a:ahLst/>
                <a:cxnLst/>
                <a:rect l="l" t="t" r="r" b="b"/>
                <a:pathLst>
                  <a:path w="1060" h="1050" extrusionOk="0">
                    <a:moveTo>
                      <a:pt x="565" y="0"/>
                    </a:moveTo>
                    <a:cubicBezTo>
                      <a:pt x="473" y="0"/>
                      <a:pt x="377" y="25"/>
                      <a:pt x="298" y="75"/>
                    </a:cubicBezTo>
                    <a:cubicBezTo>
                      <a:pt x="155" y="170"/>
                      <a:pt x="48" y="313"/>
                      <a:pt x="24" y="479"/>
                    </a:cubicBezTo>
                    <a:cubicBezTo>
                      <a:pt x="0" y="587"/>
                      <a:pt x="24" y="694"/>
                      <a:pt x="71" y="789"/>
                    </a:cubicBezTo>
                    <a:cubicBezTo>
                      <a:pt x="131" y="884"/>
                      <a:pt x="214" y="968"/>
                      <a:pt x="321" y="1003"/>
                    </a:cubicBezTo>
                    <a:cubicBezTo>
                      <a:pt x="392" y="1035"/>
                      <a:pt x="464" y="1049"/>
                      <a:pt x="534" y="1049"/>
                    </a:cubicBezTo>
                    <a:cubicBezTo>
                      <a:pt x="677" y="1049"/>
                      <a:pt x="813" y="988"/>
                      <a:pt x="917" y="884"/>
                    </a:cubicBezTo>
                    <a:cubicBezTo>
                      <a:pt x="1024" y="741"/>
                      <a:pt x="1060" y="563"/>
                      <a:pt x="1024" y="396"/>
                    </a:cubicBezTo>
                    <a:cubicBezTo>
                      <a:pt x="988" y="289"/>
                      <a:pt x="929" y="182"/>
                      <a:pt x="845" y="110"/>
                    </a:cubicBezTo>
                    <a:cubicBezTo>
                      <a:pt x="786" y="63"/>
                      <a:pt x="750" y="51"/>
                      <a:pt x="738" y="51"/>
                    </a:cubicBezTo>
                    <a:lnTo>
                      <a:pt x="738" y="51"/>
                    </a:lnTo>
                    <a:cubicBezTo>
                      <a:pt x="845" y="146"/>
                      <a:pt x="905" y="277"/>
                      <a:pt x="941" y="408"/>
                    </a:cubicBezTo>
                    <a:cubicBezTo>
                      <a:pt x="964" y="551"/>
                      <a:pt x="929" y="706"/>
                      <a:pt x="833" y="813"/>
                    </a:cubicBezTo>
                    <a:cubicBezTo>
                      <a:pt x="756" y="891"/>
                      <a:pt x="647" y="933"/>
                      <a:pt x="538" y="933"/>
                    </a:cubicBezTo>
                    <a:cubicBezTo>
                      <a:pt x="481" y="933"/>
                      <a:pt x="423" y="921"/>
                      <a:pt x="369" y="896"/>
                    </a:cubicBezTo>
                    <a:cubicBezTo>
                      <a:pt x="202" y="848"/>
                      <a:pt x="95" y="682"/>
                      <a:pt x="119" y="515"/>
                    </a:cubicBezTo>
                    <a:cubicBezTo>
                      <a:pt x="143" y="360"/>
                      <a:pt x="226" y="241"/>
                      <a:pt x="345" y="146"/>
                    </a:cubicBezTo>
                    <a:cubicBezTo>
                      <a:pt x="464" y="75"/>
                      <a:pt x="595" y="39"/>
                      <a:pt x="738" y="39"/>
                    </a:cubicBezTo>
                    <a:cubicBezTo>
                      <a:pt x="738" y="39"/>
                      <a:pt x="691" y="15"/>
                      <a:pt x="619" y="3"/>
                    </a:cubicBezTo>
                    <a:cubicBezTo>
                      <a:pt x="601" y="1"/>
                      <a:pt x="583" y="0"/>
                      <a:pt x="565" y="0"/>
                    </a:cubicBezTo>
                    <a:close/>
                  </a:path>
                </a:pathLst>
              </a:custGeom>
              <a:solidFill>
                <a:srgbClr val="1D1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2488;p70">
                <a:extLst>
                  <a:ext uri="{FF2B5EF4-FFF2-40B4-BE49-F238E27FC236}">
                    <a16:creationId xmlns:a16="http://schemas.microsoft.com/office/drawing/2014/main" id="{88CB0701-0B0C-422D-A43C-9B266B4F77AB}"/>
                  </a:ext>
                </a:extLst>
              </p:cNvPr>
              <p:cNvSpPr/>
              <p:nvPr/>
            </p:nvSpPr>
            <p:spPr>
              <a:xfrm>
                <a:off x="5703100" y="3546138"/>
                <a:ext cx="160475" cy="146475"/>
              </a:xfrm>
              <a:custGeom>
                <a:avLst/>
                <a:gdLst/>
                <a:ahLst/>
                <a:cxnLst/>
                <a:rect l="l" t="t" r="r" b="b"/>
                <a:pathLst>
                  <a:path w="6419" h="5859" extrusionOk="0">
                    <a:moveTo>
                      <a:pt x="6109" y="0"/>
                    </a:moveTo>
                    <a:lnTo>
                      <a:pt x="286" y="36"/>
                    </a:lnTo>
                    <a:cubicBezTo>
                      <a:pt x="120" y="36"/>
                      <a:pt x="1" y="155"/>
                      <a:pt x="1" y="322"/>
                    </a:cubicBezTo>
                    <a:cubicBezTo>
                      <a:pt x="1" y="334"/>
                      <a:pt x="1" y="346"/>
                      <a:pt x="1" y="346"/>
                    </a:cubicBezTo>
                    <a:lnTo>
                      <a:pt x="596" y="5501"/>
                    </a:lnTo>
                    <a:cubicBezTo>
                      <a:pt x="620" y="5703"/>
                      <a:pt x="798" y="5858"/>
                      <a:pt x="1001" y="5858"/>
                    </a:cubicBezTo>
                    <a:lnTo>
                      <a:pt x="4799" y="5834"/>
                    </a:lnTo>
                    <a:cubicBezTo>
                      <a:pt x="4977" y="5822"/>
                      <a:pt x="5144" y="5703"/>
                      <a:pt x="5180" y="5525"/>
                    </a:cubicBezTo>
                    <a:lnTo>
                      <a:pt x="5930" y="2596"/>
                    </a:lnTo>
                    <a:lnTo>
                      <a:pt x="6394" y="346"/>
                    </a:lnTo>
                    <a:cubicBezTo>
                      <a:pt x="6418" y="191"/>
                      <a:pt x="6323" y="36"/>
                      <a:pt x="6168" y="12"/>
                    </a:cubicBezTo>
                    <a:cubicBezTo>
                      <a:pt x="6144" y="0"/>
                      <a:pt x="6120" y="0"/>
                      <a:pt x="6109" y="0"/>
                    </a:cubicBezTo>
                    <a:close/>
                  </a:path>
                </a:pathLst>
              </a:custGeom>
              <a:solidFill>
                <a:srgbClr val="1D1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2489;p70">
                <a:extLst>
                  <a:ext uri="{FF2B5EF4-FFF2-40B4-BE49-F238E27FC236}">
                    <a16:creationId xmlns:a16="http://schemas.microsoft.com/office/drawing/2014/main" id="{B9710757-7303-433C-BAB6-29A5D4413334}"/>
                  </a:ext>
                </a:extLst>
              </p:cNvPr>
              <p:cNvSpPr/>
              <p:nvPr/>
            </p:nvSpPr>
            <p:spPr>
              <a:xfrm>
                <a:off x="5708450" y="3581563"/>
                <a:ext cx="156000" cy="90300"/>
              </a:xfrm>
              <a:custGeom>
                <a:avLst/>
                <a:gdLst/>
                <a:ahLst/>
                <a:cxnLst/>
                <a:rect l="l" t="t" r="r" b="b"/>
                <a:pathLst>
                  <a:path w="6240" h="3612" extrusionOk="0">
                    <a:moveTo>
                      <a:pt x="6240" y="0"/>
                    </a:moveTo>
                    <a:cubicBezTo>
                      <a:pt x="5978" y="0"/>
                      <a:pt x="5752" y="155"/>
                      <a:pt x="5656" y="393"/>
                    </a:cubicBezTo>
                    <a:cubicBezTo>
                      <a:pt x="5561" y="631"/>
                      <a:pt x="5430" y="929"/>
                      <a:pt x="5275" y="1012"/>
                    </a:cubicBezTo>
                    <a:cubicBezTo>
                      <a:pt x="5072" y="1122"/>
                      <a:pt x="4760" y="1221"/>
                      <a:pt x="4502" y="1221"/>
                    </a:cubicBezTo>
                    <a:cubicBezTo>
                      <a:pt x="4398" y="1221"/>
                      <a:pt x="4303" y="1205"/>
                      <a:pt x="4228" y="1167"/>
                    </a:cubicBezTo>
                    <a:cubicBezTo>
                      <a:pt x="3978" y="1042"/>
                      <a:pt x="3029" y="196"/>
                      <a:pt x="2783" y="196"/>
                    </a:cubicBezTo>
                    <a:cubicBezTo>
                      <a:pt x="2771" y="196"/>
                      <a:pt x="2760" y="198"/>
                      <a:pt x="2751" y="203"/>
                    </a:cubicBezTo>
                    <a:cubicBezTo>
                      <a:pt x="2573" y="310"/>
                      <a:pt x="2418" y="548"/>
                      <a:pt x="2597" y="750"/>
                    </a:cubicBezTo>
                    <a:cubicBezTo>
                      <a:pt x="2775" y="953"/>
                      <a:pt x="3740" y="1584"/>
                      <a:pt x="3561" y="1786"/>
                    </a:cubicBezTo>
                    <a:cubicBezTo>
                      <a:pt x="3542" y="1809"/>
                      <a:pt x="3503" y="1819"/>
                      <a:pt x="3447" y="1819"/>
                    </a:cubicBezTo>
                    <a:cubicBezTo>
                      <a:pt x="2996" y="1819"/>
                      <a:pt x="1473" y="1162"/>
                      <a:pt x="1087" y="1162"/>
                    </a:cubicBezTo>
                    <a:cubicBezTo>
                      <a:pt x="1067" y="1162"/>
                      <a:pt x="1050" y="1163"/>
                      <a:pt x="1037" y="1167"/>
                    </a:cubicBezTo>
                    <a:cubicBezTo>
                      <a:pt x="727" y="1238"/>
                      <a:pt x="549" y="1441"/>
                      <a:pt x="727" y="1560"/>
                    </a:cubicBezTo>
                    <a:cubicBezTo>
                      <a:pt x="906" y="1691"/>
                      <a:pt x="2287" y="2203"/>
                      <a:pt x="2358" y="2381"/>
                    </a:cubicBezTo>
                    <a:cubicBezTo>
                      <a:pt x="2358" y="2381"/>
                      <a:pt x="713" y="1956"/>
                      <a:pt x="296" y="1956"/>
                    </a:cubicBezTo>
                    <a:cubicBezTo>
                      <a:pt x="245" y="1956"/>
                      <a:pt x="212" y="1962"/>
                      <a:pt x="203" y="1977"/>
                    </a:cubicBezTo>
                    <a:cubicBezTo>
                      <a:pt x="120" y="2096"/>
                      <a:pt x="1" y="2310"/>
                      <a:pt x="203" y="2381"/>
                    </a:cubicBezTo>
                    <a:cubicBezTo>
                      <a:pt x="418" y="2465"/>
                      <a:pt x="2192" y="2929"/>
                      <a:pt x="2358" y="3012"/>
                    </a:cubicBezTo>
                    <a:cubicBezTo>
                      <a:pt x="2620" y="3120"/>
                      <a:pt x="2894" y="3203"/>
                      <a:pt x="3168" y="3251"/>
                    </a:cubicBezTo>
                    <a:cubicBezTo>
                      <a:pt x="3216" y="3251"/>
                      <a:pt x="3620" y="3381"/>
                      <a:pt x="4001" y="3512"/>
                    </a:cubicBezTo>
                    <a:cubicBezTo>
                      <a:pt x="4194" y="3578"/>
                      <a:pt x="4396" y="3611"/>
                      <a:pt x="4600" y="3611"/>
                    </a:cubicBezTo>
                    <a:cubicBezTo>
                      <a:pt x="4837" y="3611"/>
                      <a:pt x="5075" y="3566"/>
                      <a:pt x="5299" y="3477"/>
                    </a:cubicBezTo>
                    <a:lnTo>
                      <a:pt x="5514" y="3393"/>
                    </a:lnTo>
                    <a:cubicBezTo>
                      <a:pt x="5847" y="3262"/>
                      <a:pt x="6049" y="2929"/>
                      <a:pt x="6026" y="2572"/>
                    </a:cubicBezTo>
                    <a:lnTo>
                      <a:pt x="5990" y="1869"/>
                    </a:lnTo>
                    <a:lnTo>
                      <a:pt x="6204" y="1286"/>
                    </a:lnTo>
                    <a:lnTo>
                      <a:pt x="6240" y="0"/>
                    </a:lnTo>
                    <a:close/>
                  </a:path>
                </a:pathLst>
              </a:custGeom>
              <a:solidFill>
                <a:srgbClr val="FAB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2490;p70">
                <a:extLst>
                  <a:ext uri="{FF2B5EF4-FFF2-40B4-BE49-F238E27FC236}">
                    <a16:creationId xmlns:a16="http://schemas.microsoft.com/office/drawing/2014/main" id="{B900DEAF-6380-47D9-8112-F541FDC8F75A}"/>
                  </a:ext>
                </a:extLst>
              </p:cNvPr>
              <p:cNvSpPr/>
              <p:nvPr/>
            </p:nvSpPr>
            <p:spPr>
              <a:xfrm>
                <a:off x="5776925" y="3562213"/>
                <a:ext cx="11025" cy="11325"/>
              </a:xfrm>
              <a:custGeom>
                <a:avLst/>
                <a:gdLst/>
                <a:ahLst/>
                <a:cxnLst/>
                <a:rect l="l" t="t" r="r" b="b"/>
                <a:pathLst>
                  <a:path w="441" h="453" extrusionOk="0">
                    <a:moveTo>
                      <a:pt x="215" y="0"/>
                    </a:moveTo>
                    <a:cubicBezTo>
                      <a:pt x="96" y="12"/>
                      <a:pt x="0" y="107"/>
                      <a:pt x="0" y="226"/>
                    </a:cubicBezTo>
                    <a:cubicBezTo>
                      <a:pt x="0" y="345"/>
                      <a:pt x="108" y="453"/>
                      <a:pt x="227" y="453"/>
                    </a:cubicBezTo>
                    <a:cubicBezTo>
                      <a:pt x="346" y="441"/>
                      <a:pt x="441" y="345"/>
                      <a:pt x="441" y="226"/>
                    </a:cubicBezTo>
                    <a:cubicBezTo>
                      <a:pt x="441" y="107"/>
                      <a:pt x="346" y="0"/>
                      <a:pt x="227"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7" name="TextBox 216">
            <a:extLst>
              <a:ext uri="{FF2B5EF4-FFF2-40B4-BE49-F238E27FC236}">
                <a16:creationId xmlns:a16="http://schemas.microsoft.com/office/drawing/2014/main" id="{2987CD99-B5C9-4BCF-9BEA-4284C9927FD0}"/>
              </a:ext>
            </a:extLst>
          </p:cNvPr>
          <p:cNvSpPr txBox="1"/>
          <p:nvPr/>
        </p:nvSpPr>
        <p:spPr>
          <a:xfrm>
            <a:off x="611674" y="6375962"/>
            <a:ext cx="3858129" cy="253916"/>
          </a:xfrm>
          <a:prstGeom prst="rect">
            <a:avLst/>
          </a:prstGeom>
          <a:noFill/>
        </p:spPr>
        <p:txBody>
          <a:bodyPr wrap="square" rtlCol="0">
            <a:spAutoFit/>
          </a:bodyPr>
          <a:lstStyle/>
          <a:p>
            <a:r>
              <a:rPr lang="en-US" sz="1050" b="1" dirty="0">
                <a:solidFill>
                  <a:schemeClr val="bg1"/>
                </a:solidFill>
                <a:latin typeface="Interstate-Regular" panose="02000603020000020004" pitchFamily="2" charset="0"/>
              </a:rPr>
              <a:t>National Electric Vehicle Infrastructure</a:t>
            </a:r>
          </a:p>
        </p:txBody>
      </p:sp>
      <p:sp>
        <p:nvSpPr>
          <p:cNvPr id="216" name="Rectangle: Rounded Corners 215">
            <a:extLst>
              <a:ext uri="{FF2B5EF4-FFF2-40B4-BE49-F238E27FC236}">
                <a16:creationId xmlns:a16="http://schemas.microsoft.com/office/drawing/2014/main" id="{00EADF20-361D-4288-9D78-E6776EA1AB74}"/>
              </a:ext>
            </a:extLst>
          </p:cNvPr>
          <p:cNvSpPr/>
          <p:nvPr/>
        </p:nvSpPr>
        <p:spPr>
          <a:xfrm>
            <a:off x="7931926" y="-558875"/>
            <a:ext cx="4902694" cy="1889835"/>
          </a:xfrm>
          <a:prstGeom prst="roundRect">
            <a:avLst/>
          </a:prstGeom>
          <a:solidFill>
            <a:schemeClr val="bg1">
              <a:alpha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9" name="Picture 218" descr="Logo&#10;&#10;Description automatically generated">
            <a:extLst>
              <a:ext uri="{FF2B5EF4-FFF2-40B4-BE49-F238E27FC236}">
                <a16:creationId xmlns:a16="http://schemas.microsoft.com/office/drawing/2014/main" id="{93851DD5-6209-42AA-AD0B-725B7F34C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9715" y="279042"/>
            <a:ext cx="1434801" cy="693663"/>
          </a:xfrm>
          <a:prstGeom prst="rect">
            <a:avLst/>
          </a:prstGeom>
        </p:spPr>
      </p:pic>
      <p:pic>
        <p:nvPicPr>
          <p:cNvPr id="220" name="Picture 219" descr="Logo&#10;&#10;Description automatically generated">
            <a:extLst>
              <a:ext uri="{FF2B5EF4-FFF2-40B4-BE49-F238E27FC236}">
                <a16:creationId xmlns:a16="http://schemas.microsoft.com/office/drawing/2014/main" id="{678BD1FF-0970-45B1-8A94-E5F55CAB5F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2295" y="255905"/>
            <a:ext cx="884740" cy="884740"/>
          </a:xfrm>
          <a:prstGeom prst="rect">
            <a:avLst/>
          </a:prstGeom>
        </p:spPr>
      </p:pic>
      <p:grpSp>
        <p:nvGrpSpPr>
          <p:cNvPr id="221" name="Group 220">
            <a:extLst>
              <a:ext uri="{FF2B5EF4-FFF2-40B4-BE49-F238E27FC236}">
                <a16:creationId xmlns:a16="http://schemas.microsoft.com/office/drawing/2014/main" id="{89EBAB73-0AB3-4B29-94CC-E64E5CE908A8}"/>
              </a:ext>
            </a:extLst>
          </p:cNvPr>
          <p:cNvGrpSpPr/>
          <p:nvPr/>
        </p:nvGrpSpPr>
        <p:grpSpPr>
          <a:xfrm>
            <a:off x="9291615" y="570229"/>
            <a:ext cx="1447460" cy="245617"/>
            <a:chOff x="9377975" y="442466"/>
            <a:chExt cx="1447460" cy="425365"/>
          </a:xfrm>
        </p:grpSpPr>
        <p:cxnSp>
          <p:nvCxnSpPr>
            <p:cNvPr id="222" name="Straight Connector 221">
              <a:extLst>
                <a:ext uri="{FF2B5EF4-FFF2-40B4-BE49-F238E27FC236}">
                  <a16:creationId xmlns:a16="http://schemas.microsoft.com/office/drawing/2014/main" id="{F3C8B3EB-9D61-4A24-81CC-86B3110671FA}"/>
                </a:ext>
              </a:extLst>
            </p:cNvPr>
            <p:cNvCxnSpPr>
              <a:cxnSpLocks/>
            </p:cNvCxnSpPr>
            <p:nvPr userDrawn="1"/>
          </p:nvCxnSpPr>
          <p:spPr>
            <a:xfrm flipV="1">
              <a:off x="9377975" y="442466"/>
              <a:ext cx="0" cy="42536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BB5A7575-8973-41F1-8C7F-3609BA85A6A3}"/>
                </a:ext>
              </a:extLst>
            </p:cNvPr>
            <p:cNvCxnSpPr>
              <a:cxnSpLocks/>
            </p:cNvCxnSpPr>
            <p:nvPr userDrawn="1"/>
          </p:nvCxnSpPr>
          <p:spPr>
            <a:xfrm flipV="1">
              <a:off x="10825435" y="442466"/>
              <a:ext cx="0" cy="42536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24" name="Picture 223">
            <a:extLst>
              <a:ext uri="{FF2B5EF4-FFF2-40B4-BE49-F238E27FC236}">
                <a16:creationId xmlns:a16="http://schemas.microsoft.com/office/drawing/2014/main" id="{450C7093-389E-458F-8C82-F165D511096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272782" y="569134"/>
            <a:ext cx="914397" cy="269161"/>
          </a:xfrm>
          <a:prstGeom prst="rect">
            <a:avLst/>
          </a:prstGeom>
        </p:spPr>
      </p:pic>
      <p:cxnSp>
        <p:nvCxnSpPr>
          <p:cNvPr id="225" name="Straight Connector 224">
            <a:extLst>
              <a:ext uri="{FF2B5EF4-FFF2-40B4-BE49-F238E27FC236}">
                <a16:creationId xmlns:a16="http://schemas.microsoft.com/office/drawing/2014/main" id="{C3EB417E-8A7C-43D7-9AD8-B546953451BD}"/>
              </a:ext>
            </a:extLst>
          </p:cNvPr>
          <p:cNvCxnSpPr>
            <a:cxnSpLocks/>
            <a:stCxn id="160" idx="0"/>
          </p:cNvCxnSpPr>
          <p:nvPr/>
        </p:nvCxnSpPr>
        <p:spPr>
          <a:xfrm>
            <a:off x="480911" y="6509084"/>
            <a:ext cx="7495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8" name="Content Placeholder 2">
            <a:extLst>
              <a:ext uri="{FF2B5EF4-FFF2-40B4-BE49-F238E27FC236}">
                <a16:creationId xmlns:a16="http://schemas.microsoft.com/office/drawing/2014/main" id="{67BA8F1A-37F4-406A-9865-EA3F79C335D2}"/>
              </a:ext>
            </a:extLst>
          </p:cNvPr>
          <p:cNvSpPr txBox="1">
            <a:spLocks/>
          </p:cNvSpPr>
          <p:nvPr/>
        </p:nvSpPr>
        <p:spPr>
          <a:xfrm>
            <a:off x="649227" y="1089365"/>
            <a:ext cx="11427926" cy="5257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baseline="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bg1"/>
                </a:solidFill>
                <a:effectLst/>
                <a:uLnTx/>
                <a:uFillTx/>
                <a:latin typeface="Calibri Light" panose="020F03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000" b="1" i="0" u="none" strike="noStrike" kern="1200" cap="none" spc="0" normalizeH="0" baseline="0" noProof="0" dirty="0">
              <a:ln>
                <a:noFill/>
              </a:ln>
              <a:solidFill>
                <a:schemeClr val="bg1"/>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6000" b="1" noProof="0" dirty="0">
                <a:solidFill>
                  <a:schemeClr val="bg1"/>
                </a:solidFill>
                <a:latin typeface="Calibri Light" panose="020F0302020204030204"/>
              </a:rPr>
              <a:t>	</a:t>
            </a:r>
            <a:r>
              <a:rPr kumimoji="0" lang="en-US" sz="6000" b="1" i="0" u="none" strike="noStrike" kern="1200" cap="none" spc="0" normalizeH="0" baseline="0" noProof="0" dirty="0">
                <a:ln>
                  <a:noFill/>
                </a:ln>
                <a:solidFill>
                  <a:schemeClr val="bg1"/>
                </a:solidFill>
                <a:effectLst/>
                <a:uLnTx/>
                <a:uFillTx/>
                <a:latin typeface="Calibri Light" panose="020F0302020204030204"/>
                <a:ea typeface="+mn-ea"/>
                <a:cs typeface="+mn-cs"/>
              </a:rPr>
              <a:t>Q &amp; A</a:t>
            </a:r>
          </a:p>
        </p:txBody>
      </p:sp>
    </p:spTree>
    <p:extLst>
      <p:ext uri="{BB962C8B-B14F-4D97-AF65-F5344CB8AC3E}">
        <p14:creationId xmlns:p14="http://schemas.microsoft.com/office/powerpoint/2010/main" val="389444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CBFD3-C0A3-4112-B85C-6C73360C22BA}"/>
              </a:ext>
            </a:extLst>
          </p:cNvPr>
          <p:cNvSpPr>
            <a:spLocks noGrp="1"/>
          </p:cNvSpPr>
          <p:nvPr>
            <p:ph type="title"/>
          </p:nvPr>
        </p:nvSpPr>
        <p:spPr/>
        <p:txBody>
          <a:bodyPr/>
          <a:lstStyle/>
          <a:p>
            <a:r>
              <a:rPr lang="en-US" dirty="0"/>
              <a:t>Introduction</a:t>
            </a:r>
          </a:p>
        </p:txBody>
      </p:sp>
      <p:sp>
        <p:nvSpPr>
          <p:cNvPr id="4" name="Content Placeholder 2">
            <a:extLst>
              <a:ext uri="{FF2B5EF4-FFF2-40B4-BE49-F238E27FC236}">
                <a16:creationId xmlns:a16="http://schemas.microsoft.com/office/drawing/2014/main" id="{77DD7B1F-E5FE-478A-A0DC-CC11637D9876}"/>
              </a:ext>
            </a:extLst>
          </p:cNvPr>
          <p:cNvSpPr>
            <a:spLocks noGrp="1"/>
          </p:cNvSpPr>
          <p:nvPr>
            <p:ph type="body" sz="quarter" idx="10"/>
          </p:nvPr>
        </p:nvSpPr>
        <p:spPr>
          <a:xfrm>
            <a:off x="352697" y="1081088"/>
            <a:ext cx="7368158" cy="5195021"/>
          </a:xfrm>
        </p:spPr>
        <p:txBody>
          <a:bodyPr>
            <a:normAutofit lnSpcReduction="10000"/>
          </a:bodyPr>
          <a:lstStyle/>
          <a:p>
            <a:r>
              <a:rPr lang="en-US" u="sng" dirty="0"/>
              <a:t>NEVI Program Overview and Goals:</a:t>
            </a:r>
          </a:p>
          <a:p>
            <a:pPr lvl="1"/>
            <a:r>
              <a:rPr lang="en-US" dirty="0"/>
              <a:t>2021 Bipartisan Infrastructure Law (BIL)</a:t>
            </a:r>
            <a:endParaRPr lang="en-US" u="sng" dirty="0"/>
          </a:p>
          <a:p>
            <a:pPr lvl="1"/>
            <a:r>
              <a:rPr lang="en-US" dirty="0"/>
              <a:t>Goal: create nationwide network of 500,000 EV chargers by 2030</a:t>
            </a:r>
          </a:p>
          <a:p>
            <a:pPr lvl="1"/>
            <a:r>
              <a:rPr lang="en-US" dirty="0"/>
              <a:t>Funding: </a:t>
            </a:r>
          </a:p>
          <a:p>
            <a:pPr lvl="2"/>
            <a:r>
              <a:rPr lang="en-US" dirty="0"/>
              <a:t>$7.5B ($5B formula, $2.5B discretionary) over 5 years</a:t>
            </a:r>
          </a:p>
          <a:p>
            <a:pPr lvl="2"/>
            <a:r>
              <a:rPr lang="en-US" dirty="0"/>
              <a:t>Indiana = $99,605,738 </a:t>
            </a:r>
          </a:p>
          <a:p>
            <a:r>
              <a:rPr lang="en-US" u="sng" dirty="0"/>
              <a:t>Key Requirements:</a:t>
            </a:r>
          </a:p>
          <a:p>
            <a:pPr marL="742950" lvl="1">
              <a:buFont typeface="Arial" panose="020B0604020202020204" pitchFamily="34" charset="0"/>
              <a:buChar char="•"/>
            </a:pPr>
            <a:r>
              <a:rPr lang="en-US" dirty="0">
                <a:solidFill>
                  <a:schemeClr val="tx1"/>
                </a:solidFill>
              </a:rPr>
              <a:t>Every 50 miles along State’s interstate highway system, within 1 mile of the Interstate</a:t>
            </a:r>
          </a:p>
          <a:p>
            <a:pPr marL="742950" lvl="1">
              <a:buFont typeface="Arial" panose="020B0604020202020204" pitchFamily="34" charset="0"/>
              <a:buChar char="•"/>
            </a:pPr>
            <a:r>
              <a:rPr lang="en-US" dirty="0">
                <a:solidFill>
                  <a:schemeClr val="tx1"/>
                </a:solidFill>
              </a:rPr>
              <a:t>EV charging infrastructure must include at least four 150KW Direct Current (DC) Fast Chargers</a:t>
            </a:r>
          </a:p>
          <a:p>
            <a:pPr marL="742950" lvl="1">
              <a:buFont typeface="Arial" panose="020B0604020202020204" pitchFamily="34" charset="0"/>
              <a:buChar char="•"/>
            </a:pPr>
            <a:r>
              <a:rPr lang="en-US" dirty="0">
                <a:solidFill>
                  <a:schemeClr val="tx1"/>
                </a:solidFill>
              </a:rPr>
              <a:t>Rest areas are not eligible locations</a:t>
            </a:r>
          </a:p>
          <a:p>
            <a:pPr marL="742950" lvl="1">
              <a:buFont typeface="Arial" panose="020B0604020202020204" pitchFamily="34" charset="0"/>
              <a:buChar char="•"/>
            </a:pPr>
            <a:r>
              <a:rPr lang="en-US" dirty="0">
                <a:solidFill>
                  <a:schemeClr val="tx1"/>
                </a:solidFill>
              </a:rPr>
              <a:t>States are allowed to contract with private entities for installation, operations and maintenance </a:t>
            </a:r>
          </a:p>
          <a:p>
            <a:pPr marL="228600" marR="0" lvl="0" indent="-228600" algn="l" defTabSz="914400" rtl="0" eaLnBrk="1" fontAlgn="auto" latinLnBrk="0" hangingPunct="1">
              <a:lnSpc>
                <a:spcPct val="90000"/>
              </a:lnSpc>
              <a:spcBef>
                <a:spcPts val="1000"/>
              </a:spcBef>
              <a:spcAft>
                <a:spcPts val="0"/>
              </a:spcAft>
              <a:buClr>
                <a:srgbClr val="90C84E"/>
              </a:buClr>
              <a:buSzTx/>
              <a:buFont typeface="Wingdings" panose="05000000000000000000" pitchFamily="2" charset="2"/>
              <a:buChar char="§"/>
              <a:tabLst/>
              <a:defRPr/>
            </a:pPr>
            <a:r>
              <a:rPr kumimoji="0" lang="en-US" sz="1900" b="0" i="0" u="sng"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Approach:</a:t>
            </a:r>
          </a:p>
          <a:p>
            <a:pPr marL="685800" marR="0" lvl="1" indent="-228600" algn="l" defTabSz="914400" rtl="0" eaLnBrk="1" fontAlgn="auto" latinLnBrk="0" hangingPunct="1">
              <a:lnSpc>
                <a:spcPct val="90000"/>
              </a:lnSpc>
              <a:spcBef>
                <a:spcPts val="500"/>
              </a:spcBef>
              <a:spcAft>
                <a:spcPts val="0"/>
              </a:spcAft>
              <a:buClr>
                <a:srgbClr val="90C84E"/>
              </a:buClr>
              <a:buSzTx/>
              <a:buFont typeface="Wingdings" panose="05000000000000000000" pitchFamily="2" charset="2"/>
              <a:buChar char="§"/>
              <a:tabLst/>
              <a:defRPr/>
            </a:pPr>
            <a:r>
              <a:rPr kumimoji="0" lang="en-US" sz="17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Existing research</a:t>
            </a:r>
          </a:p>
          <a:p>
            <a:pPr marL="685800" marR="0" lvl="1" indent="-228600" algn="l" defTabSz="914400" rtl="0" eaLnBrk="1" fontAlgn="auto" latinLnBrk="0" hangingPunct="1">
              <a:lnSpc>
                <a:spcPct val="90000"/>
              </a:lnSpc>
              <a:spcBef>
                <a:spcPts val="500"/>
              </a:spcBef>
              <a:spcAft>
                <a:spcPts val="0"/>
              </a:spcAft>
              <a:buClr>
                <a:srgbClr val="90C84E"/>
              </a:buClr>
              <a:buSzTx/>
              <a:buFont typeface="Wingdings" panose="05000000000000000000" pitchFamily="2" charset="2"/>
              <a:buChar char="§"/>
              <a:tabLst/>
              <a:defRPr/>
            </a:pPr>
            <a:r>
              <a:rPr kumimoji="0" lang="en-US" sz="17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Stakeholder engagement</a:t>
            </a:r>
          </a:p>
          <a:p>
            <a:pPr marL="685800" marR="0" lvl="1" indent="-228600" algn="l" defTabSz="914400" rtl="0" eaLnBrk="1" fontAlgn="auto" latinLnBrk="0" hangingPunct="1">
              <a:lnSpc>
                <a:spcPct val="90000"/>
              </a:lnSpc>
              <a:spcBef>
                <a:spcPts val="500"/>
              </a:spcBef>
              <a:spcAft>
                <a:spcPts val="0"/>
              </a:spcAft>
              <a:buClr>
                <a:srgbClr val="90C84E"/>
              </a:buClr>
              <a:buSzTx/>
              <a:buFont typeface="Wingdings" panose="05000000000000000000" pitchFamily="2" charset="2"/>
              <a:buChar char="§"/>
              <a:tabLst/>
              <a:defRPr/>
            </a:pPr>
            <a:r>
              <a:rPr kumimoji="0" lang="en-US" sz="17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Plan development and review</a:t>
            </a:r>
          </a:p>
          <a:p>
            <a:pPr lvl="1"/>
            <a:endParaRPr lang="en-US" u="sng" dirty="0"/>
          </a:p>
          <a:p>
            <a:pPr lvl="1"/>
            <a:endParaRPr lang="en-US" sz="1400" u="sng" dirty="0"/>
          </a:p>
          <a:p>
            <a:pPr marL="457200" lvl="1" indent="0">
              <a:buNone/>
            </a:pPr>
            <a:endParaRPr lang="en-US" sz="1000" dirty="0"/>
          </a:p>
        </p:txBody>
      </p:sp>
      <p:pic>
        <p:nvPicPr>
          <p:cNvPr id="6" name="Picture 5">
            <a:extLst>
              <a:ext uri="{FF2B5EF4-FFF2-40B4-BE49-F238E27FC236}">
                <a16:creationId xmlns:a16="http://schemas.microsoft.com/office/drawing/2014/main" id="{F57488C4-4EFF-4FD3-909B-D79EFB50DB7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720855" y="0"/>
            <a:ext cx="4471145" cy="6344792"/>
          </a:xfrm>
          <a:prstGeom prst="rect">
            <a:avLst/>
          </a:prstGeom>
        </p:spPr>
      </p:pic>
    </p:spTree>
    <p:extLst>
      <p:ext uri="{BB962C8B-B14F-4D97-AF65-F5344CB8AC3E}">
        <p14:creationId xmlns:p14="http://schemas.microsoft.com/office/powerpoint/2010/main" val="2065911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105" descr="Logo&#10;&#10;Description automatically generated">
            <a:extLst>
              <a:ext uri="{FF2B5EF4-FFF2-40B4-BE49-F238E27FC236}">
                <a16:creationId xmlns:a16="http://schemas.microsoft.com/office/drawing/2014/main" id="{858A175D-F531-4D02-9AA3-979A75ABEA2A}"/>
              </a:ext>
            </a:extLst>
          </p:cNvPr>
          <p:cNvPicPr>
            <a:picLocks noChangeAspect="1"/>
          </p:cNvPicPr>
          <p:nvPr/>
        </p:nvPicPr>
        <p:blipFill rotWithShape="1">
          <a:blip r:embed="rId3">
            <a:extLst>
              <a:ext uri="{28A0092B-C50C-407E-A947-70E740481C1C}">
                <a14:useLocalDpi xmlns:a14="http://schemas.microsoft.com/office/drawing/2010/main" val="0"/>
              </a:ext>
            </a:extLst>
          </a:blip>
          <a:srcRect l="35811" t="36842" r="40473" b="27018"/>
          <a:stretch/>
        </p:blipFill>
        <p:spPr>
          <a:xfrm>
            <a:off x="12794270" y="385013"/>
            <a:ext cx="502284" cy="591468"/>
          </a:xfrm>
          <a:prstGeom prst="rect">
            <a:avLst/>
          </a:prstGeom>
        </p:spPr>
      </p:pic>
      <p:sp>
        <p:nvSpPr>
          <p:cNvPr id="2" name="Title 1">
            <a:extLst>
              <a:ext uri="{FF2B5EF4-FFF2-40B4-BE49-F238E27FC236}">
                <a16:creationId xmlns:a16="http://schemas.microsoft.com/office/drawing/2014/main" id="{1C2D5089-D7B6-4494-9CD6-70137F77F8F0}"/>
              </a:ext>
            </a:extLst>
          </p:cNvPr>
          <p:cNvSpPr>
            <a:spLocks noGrp="1"/>
          </p:cNvSpPr>
          <p:nvPr>
            <p:ph type="title"/>
          </p:nvPr>
        </p:nvSpPr>
        <p:spPr>
          <a:xfrm>
            <a:off x="365760" y="0"/>
            <a:ext cx="7274560" cy="711200"/>
          </a:xfrm>
        </p:spPr>
        <p:txBody>
          <a:bodyPr>
            <a:normAutofit/>
          </a:bodyPr>
          <a:lstStyle/>
          <a:p>
            <a:r>
              <a:rPr lang="en-US" dirty="0"/>
              <a:t>Plan Overview</a:t>
            </a:r>
          </a:p>
        </p:txBody>
      </p:sp>
      <p:graphicFrame>
        <p:nvGraphicFramePr>
          <p:cNvPr id="7" name="Table 7">
            <a:extLst>
              <a:ext uri="{FF2B5EF4-FFF2-40B4-BE49-F238E27FC236}">
                <a16:creationId xmlns:a16="http://schemas.microsoft.com/office/drawing/2014/main" id="{EC436137-5814-4564-A392-3BEB8677D119}"/>
              </a:ext>
            </a:extLst>
          </p:cNvPr>
          <p:cNvGraphicFramePr>
            <a:graphicFrameLocks noGrp="1"/>
          </p:cNvGraphicFramePr>
          <p:nvPr>
            <p:extLst>
              <p:ext uri="{D42A27DB-BD31-4B8C-83A1-F6EECF244321}">
                <p14:modId xmlns:p14="http://schemas.microsoft.com/office/powerpoint/2010/main" val="1089891941"/>
              </p:ext>
            </p:extLst>
          </p:nvPr>
        </p:nvGraphicFramePr>
        <p:xfrm>
          <a:off x="840294" y="825500"/>
          <a:ext cx="7156685" cy="5397502"/>
        </p:xfrm>
        <a:graphic>
          <a:graphicData uri="http://schemas.openxmlformats.org/drawingml/2006/table">
            <a:tbl>
              <a:tblPr firstRow="1" bandRow="1">
                <a:tableStyleId>{5C22544A-7EE6-4342-B048-85BDC9FD1C3A}</a:tableStyleId>
              </a:tblPr>
              <a:tblGrid>
                <a:gridCol w="1567213">
                  <a:extLst>
                    <a:ext uri="{9D8B030D-6E8A-4147-A177-3AD203B41FA5}">
                      <a16:colId xmlns:a16="http://schemas.microsoft.com/office/drawing/2014/main" val="4200206929"/>
                    </a:ext>
                  </a:extLst>
                </a:gridCol>
                <a:gridCol w="5589472">
                  <a:extLst>
                    <a:ext uri="{9D8B030D-6E8A-4147-A177-3AD203B41FA5}">
                      <a16:colId xmlns:a16="http://schemas.microsoft.com/office/drawing/2014/main" val="2027312070"/>
                    </a:ext>
                  </a:extLst>
                </a:gridCol>
              </a:tblGrid>
              <a:tr h="376654">
                <a:tc>
                  <a:txBody>
                    <a:bodyPr/>
                    <a:lstStyle/>
                    <a:p>
                      <a:r>
                        <a:rPr lang="en-US" sz="1800" dirty="0"/>
                        <a:t>Chapter</a:t>
                      </a:r>
                    </a:p>
                  </a:txBody>
                  <a:tcPr marL="89958" marR="89958" marT="44979" marB="44979"/>
                </a:tc>
                <a:tc>
                  <a:txBody>
                    <a:bodyPr/>
                    <a:lstStyle/>
                    <a:p>
                      <a:r>
                        <a:rPr lang="en-US" sz="1800" dirty="0"/>
                        <a:t>Title</a:t>
                      </a:r>
                    </a:p>
                  </a:txBody>
                  <a:tcPr marL="89958" marR="89958" marT="44979" marB="44979"/>
                </a:tc>
                <a:extLst>
                  <a:ext uri="{0D108BD9-81ED-4DB2-BD59-A6C34878D82A}">
                    <a16:rowId xmlns:a16="http://schemas.microsoft.com/office/drawing/2014/main" val="2194736871"/>
                  </a:ext>
                </a:extLst>
              </a:tr>
              <a:tr h="358632">
                <a:tc>
                  <a:txBody>
                    <a:bodyPr/>
                    <a:lstStyle/>
                    <a:p>
                      <a:r>
                        <a:rPr lang="en-US" sz="1600" dirty="0"/>
                        <a:t>1</a:t>
                      </a:r>
                    </a:p>
                  </a:txBody>
                  <a:tcPr marL="89958" marR="89958" marT="44979" marB="44979"/>
                </a:tc>
                <a:tc>
                  <a:txBody>
                    <a:bodyPr/>
                    <a:lstStyle/>
                    <a:p>
                      <a:r>
                        <a:rPr lang="en-US" sz="1600" dirty="0"/>
                        <a:t>Introduction</a:t>
                      </a:r>
                    </a:p>
                  </a:txBody>
                  <a:tcPr marL="89958" marR="89958" marT="44979" marB="44979"/>
                </a:tc>
                <a:extLst>
                  <a:ext uri="{0D108BD9-81ED-4DB2-BD59-A6C34878D82A}">
                    <a16:rowId xmlns:a16="http://schemas.microsoft.com/office/drawing/2014/main" val="1052877929"/>
                  </a:ext>
                </a:extLst>
              </a:tr>
              <a:tr h="35863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a:t>
                      </a:r>
                    </a:p>
                  </a:txBody>
                  <a:tcPr marL="89958" marR="89958" marT="44979" marB="44979"/>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State Agency Coordination</a:t>
                      </a:r>
                    </a:p>
                  </a:txBody>
                  <a:tcPr marL="89958" marR="89958" marT="44979" marB="44979"/>
                </a:tc>
                <a:extLst>
                  <a:ext uri="{0D108BD9-81ED-4DB2-BD59-A6C34878D82A}">
                    <a16:rowId xmlns:a16="http://schemas.microsoft.com/office/drawing/2014/main" val="547247871"/>
                  </a:ext>
                </a:extLst>
              </a:tr>
              <a:tr h="35863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3</a:t>
                      </a:r>
                    </a:p>
                  </a:txBody>
                  <a:tcPr marL="89958" marR="89958" marT="44979" marB="44979"/>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Public Engagement</a:t>
                      </a:r>
                    </a:p>
                  </a:txBody>
                  <a:tcPr marL="89958" marR="89958" marT="44979" marB="44979"/>
                </a:tc>
                <a:extLst>
                  <a:ext uri="{0D108BD9-81ED-4DB2-BD59-A6C34878D82A}">
                    <a16:rowId xmlns:a16="http://schemas.microsoft.com/office/drawing/2014/main" val="393912906"/>
                  </a:ext>
                </a:extLst>
              </a:tr>
              <a:tr h="35863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4</a:t>
                      </a:r>
                    </a:p>
                  </a:txBody>
                  <a:tcPr marL="89958" marR="89958" marT="44979" marB="44979"/>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Plan Vision and Goals</a:t>
                      </a:r>
                    </a:p>
                  </a:txBody>
                  <a:tcPr marL="89958" marR="89958" marT="44979" marB="44979"/>
                </a:tc>
                <a:extLst>
                  <a:ext uri="{0D108BD9-81ED-4DB2-BD59-A6C34878D82A}">
                    <a16:rowId xmlns:a16="http://schemas.microsoft.com/office/drawing/2014/main" val="3725762582"/>
                  </a:ext>
                </a:extLst>
              </a:tr>
              <a:tr h="3586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5</a:t>
                      </a:r>
                    </a:p>
                  </a:txBody>
                  <a:tcPr marL="89958" marR="89958" marT="44979" marB="4497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Contracting</a:t>
                      </a:r>
                    </a:p>
                  </a:txBody>
                  <a:tcPr marL="89958" marR="89958" marT="44979" marB="44979"/>
                </a:tc>
                <a:extLst>
                  <a:ext uri="{0D108BD9-81ED-4DB2-BD59-A6C34878D82A}">
                    <a16:rowId xmlns:a16="http://schemas.microsoft.com/office/drawing/2014/main" val="755129093"/>
                  </a:ext>
                </a:extLst>
              </a:tr>
              <a:tr h="358632">
                <a:tc>
                  <a:txBody>
                    <a:bodyPr/>
                    <a:lstStyle/>
                    <a:p>
                      <a:r>
                        <a:rPr lang="en-US" sz="1600" dirty="0"/>
                        <a:t>6</a:t>
                      </a:r>
                    </a:p>
                  </a:txBody>
                  <a:tcPr marL="89958" marR="89958" marT="44979" marB="44979"/>
                </a:tc>
                <a:tc>
                  <a:txBody>
                    <a:bodyPr/>
                    <a:lstStyle/>
                    <a:p>
                      <a:r>
                        <a:rPr lang="en-US" sz="1600" dirty="0"/>
                        <a:t>Existing and Future Condition Analysis</a:t>
                      </a:r>
                    </a:p>
                  </a:txBody>
                  <a:tcPr marL="89958" marR="89958" marT="44979" marB="44979"/>
                </a:tc>
                <a:extLst>
                  <a:ext uri="{0D108BD9-81ED-4DB2-BD59-A6C34878D82A}">
                    <a16:rowId xmlns:a16="http://schemas.microsoft.com/office/drawing/2014/main" val="2292398459"/>
                  </a:ext>
                </a:extLst>
              </a:tr>
              <a:tr h="358632">
                <a:tc>
                  <a:txBody>
                    <a:bodyPr/>
                    <a:lstStyle/>
                    <a:p>
                      <a:r>
                        <a:rPr lang="en-US" sz="1600" dirty="0"/>
                        <a:t>7</a:t>
                      </a:r>
                    </a:p>
                  </a:txBody>
                  <a:tcPr marL="89958" marR="89958" marT="44979" marB="44979"/>
                </a:tc>
                <a:tc>
                  <a:txBody>
                    <a:bodyPr/>
                    <a:lstStyle/>
                    <a:p>
                      <a:r>
                        <a:rPr lang="en-US" sz="1600" dirty="0"/>
                        <a:t>EV Charging Infrastructure Deployment</a:t>
                      </a:r>
                    </a:p>
                  </a:txBody>
                  <a:tcPr marL="89958" marR="89958" marT="44979" marB="44979"/>
                </a:tc>
                <a:extLst>
                  <a:ext uri="{0D108BD9-81ED-4DB2-BD59-A6C34878D82A}">
                    <a16:rowId xmlns:a16="http://schemas.microsoft.com/office/drawing/2014/main" val="2383346515"/>
                  </a:ext>
                </a:extLst>
              </a:tr>
              <a:tr h="358632">
                <a:tc>
                  <a:txBody>
                    <a:bodyPr/>
                    <a:lstStyle/>
                    <a:p>
                      <a:r>
                        <a:rPr lang="en-US" sz="1600" dirty="0"/>
                        <a:t>8</a:t>
                      </a:r>
                    </a:p>
                  </a:txBody>
                  <a:tcPr marL="89958" marR="89958" marT="44979" marB="44979"/>
                </a:tc>
                <a:tc>
                  <a:txBody>
                    <a:bodyPr/>
                    <a:lstStyle/>
                    <a:p>
                      <a:r>
                        <a:rPr lang="en-US" sz="1600" dirty="0"/>
                        <a:t>Implementation</a:t>
                      </a:r>
                    </a:p>
                  </a:txBody>
                  <a:tcPr marL="89958" marR="89958" marT="44979" marB="44979"/>
                </a:tc>
                <a:extLst>
                  <a:ext uri="{0D108BD9-81ED-4DB2-BD59-A6C34878D82A}">
                    <a16:rowId xmlns:a16="http://schemas.microsoft.com/office/drawing/2014/main" val="2929934182"/>
                  </a:ext>
                </a:extLst>
              </a:tr>
              <a:tr h="358632">
                <a:tc>
                  <a:txBody>
                    <a:bodyPr/>
                    <a:lstStyle/>
                    <a:p>
                      <a:r>
                        <a:rPr lang="en-US" sz="1600" dirty="0"/>
                        <a:t>9</a:t>
                      </a:r>
                    </a:p>
                  </a:txBody>
                  <a:tcPr marL="89958" marR="89958" marT="44979" marB="44979"/>
                </a:tc>
                <a:tc>
                  <a:txBody>
                    <a:bodyPr/>
                    <a:lstStyle/>
                    <a:p>
                      <a:r>
                        <a:rPr lang="en-US" sz="1600" dirty="0"/>
                        <a:t>Civil Rights</a:t>
                      </a:r>
                    </a:p>
                  </a:txBody>
                  <a:tcPr marL="89958" marR="89958" marT="44979" marB="44979"/>
                </a:tc>
                <a:extLst>
                  <a:ext uri="{0D108BD9-81ED-4DB2-BD59-A6C34878D82A}">
                    <a16:rowId xmlns:a16="http://schemas.microsoft.com/office/drawing/2014/main" val="1161707626"/>
                  </a:ext>
                </a:extLst>
              </a:tr>
              <a:tr h="358632">
                <a:tc>
                  <a:txBody>
                    <a:bodyPr/>
                    <a:lstStyle/>
                    <a:p>
                      <a:r>
                        <a:rPr lang="en-US" sz="1600" dirty="0"/>
                        <a:t>10</a:t>
                      </a:r>
                    </a:p>
                  </a:txBody>
                  <a:tcPr marL="89958" marR="89958" marT="44979" marB="44979"/>
                </a:tc>
                <a:tc>
                  <a:txBody>
                    <a:bodyPr/>
                    <a:lstStyle/>
                    <a:p>
                      <a:r>
                        <a:rPr lang="en-US" sz="1600" dirty="0"/>
                        <a:t>Equity Considerations</a:t>
                      </a:r>
                    </a:p>
                  </a:txBody>
                  <a:tcPr marL="89958" marR="89958" marT="44979" marB="44979"/>
                </a:tc>
                <a:extLst>
                  <a:ext uri="{0D108BD9-81ED-4DB2-BD59-A6C34878D82A}">
                    <a16:rowId xmlns:a16="http://schemas.microsoft.com/office/drawing/2014/main" val="3520303159"/>
                  </a:ext>
                </a:extLst>
              </a:tr>
              <a:tr h="358632">
                <a:tc>
                  <a:txBody>
                    <a:bodyPr/>
                    <a:lstStyle/>
                    <a:p>
                      <a:r>
                        <a:rPr lang="en-US" sz="1600" dirty="0"/>
                        <a:t>11</a:t>
                      </a:r>
                    </a:p>
                  </a:txBody>
                  <a:tcPr marL="89958" marR="89958" marT="44979" marB="44979"/>
                </a:tc>
                <a:tc>
                  <a:txBody>
                    <a:bodyPr/>
                    <a:lstStyle/>
                    <a:p>
                      <a:r>
                        <a:rPr lang="en-US" sz="1600" dirty="0"/>
                        <a:t>Labor and Workforce Considerations</a:t>
                      </a:r>
                    </a:p>
                  </a:txBody>
                  <a:tcPr marL="89958" marR="89958" marT="44979" marB="44979"/>
                </a:tc>
                <a:extLst>
                  <a:ext uri="{0D108BD9-81ED-4DB2-BD59-A6C34878D82A}">
                    <a16:rowId xmlns:a16="http://schemas.microsoft.com/office/drawing/2014/main" val="1517737511"/>
                  </a:ext>
                </a:extLst>
              </a:tr>
              <a:tr h="358632">
                <a:tc>
                  <a:txBody>
                    <a:bodyPr/>
                    <a:lstStyle/>
                    <a:p>
                      <a:r>
                        <a:rPr lang="en-US" sz="1600" dirty="0"/>
                        <a:t>12</a:t>
                      </a:r>
                    </a:p>
                  </a:txBody>
                  <a:tcPr marL="89958" marR="89958" marT="44979" marB="44979"/>
                </a:tc>
                <a:tc>
                  <a:txBody>
                    <a:bodyPr/>
                    <a:lstStyle/>
                    <a:p>
                      <a:r>
                        <a:rPr lang="en-US" sz="1600" dirty="0"/>
                        <a:t>Cybersecurity</a:t>
                      </a:r>
                    </a:p>
                  </a:txBody>
                  <a:tcPr marL="89958" marR="89958" marT="44979" marB="44979"/>
                </a:tc>
                <a:extLst>
                  <a:ext uri="{0D108BD9-81ED-4DB2-BD59-A6C34878D82A}">
                    <a16:rowId xmlns:a16="http://schemas.microsoft.com/office/drawing/2014/main" val="1622984413"/>
                  </a:ext>
                </a:extLst>
              </a:tr>
              <a:tr h="358632">
                <a:tc>
                  <a:txBody>
                    <a:bodyPr/>
                    <a:lstStyle/>
                    <a:p>
                      <a:r>
                        <a:rPr lang="en-US" sz="1600" dirty="0"/>
                        <a:t>13</a:t>
                      </a:r>
                    </a:p>
                  </a:txBody>
                  <a:tcPr marL="89958" marR="89958" marT="44979" marB="44979"/>
                </a:tc>
                <a:tc>
                  <a:txBody>
                    <a:bodyPr/>
                    <a:lstStyle/>
                    <a:p>
                      <a:r>
                        <a:rPr lang="en-US" sz="1600" dirty="0"/>
                        <a:t>Program Evaluation</a:t>
                      </a:r>
                    </a:p>
                  </a:txBody>
                  <a:tcPr marL="89958" marR="89958" marT="44979" marB="44979"/>
                </a:tc>
                <a:extLst>
                  <a:ext uri="{0D108BD9-81ED-4DB2-BD59-A6C34878D82A}">
                    <a16:rowId xmlns:a16="http://schemas.microsoft.com/office/drawing/2014/main" val="3925807174"/>
                  </a:ext>
                </a:extLst>
              </a:tr>
              <a:tr h="358632">
                <a:tc>
                  <a:txBody>
                    <a:bodyPr/>
                    <a:lstStyle/>
                    <a:p>
                      <a:r>
                        <a:rPr lang="en-US" sz="1600" dirty="0"/>
                        <a:t>14</a:t>
                      </a:r>
                    </a:p>
                  </a:txBody>
                  <a:tcPr marL="89958" marR="89958" marT="44979" marB="44979"/>
                </a:tc>
                <a:tc>
                  <a:txBody>
                    <a:bodyPr/>
                    <a:lstStyle/>
                    <a:p>
                      <a:r>
                        <a:rPr lang="en-US" sz="1600" dirty="0"/>
                        <a:t>Discretionary Exceptions</a:t>
                      </a:r>
                    </a:p>
                  </a:txBody>
                  <a:tcPr marL="89958" marR="89958" marT="44979" marB="44979"/>
                </a:tc>
                <a:extLst>
                  <a:ext uri="{0D108BD9-81ED-4DB2-BD59-A6C34878D82A}">
                    <a16:rowId xmlns:a16="http://schemas.microsoft.com/office/drawing/2014/main" val="1406554197"/>
                  </a:ext>
                </a:extLst>
              </a:tr>
            </a:tbl>
          </a:graphicData>
        </a:graphic>
      </p:graphicFrame>
    </p:spTree>
    <p:extLst>
      <p:ext uri="{BB962C8B-B14F-4D97-AF65-F5344CB8AC3E}">
        <p14:creationId xmlns:p14="http://schemas.microsoft.com/office/powerpoint/2010/main" val="200990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6BCCA-3D03-4660-8D26-3A8B944F7E46}"/>
              </a:ext>
            </a:extLst>
          </p:cNvPr>
          <p:cNvSpPr>
            <a:spLocks noGrp="1"/>
          </p:cNvSpPr>
          <p:nvPr>
            <p:ph type="title"/>
          </p:nvPr>
        </p:nvSpPr>
        <p:spPr/>
        <p:txBody>
          <a:bodyPr/>
          <a:lstStyle/>
          <a:p>
            <a:r>
              <a:rPr lang="en-US" dirty="0"/>
              <a:t>Performance Measures</a:t>
            </a:r>
          </a:p>
        </p:txBody>
      </p:sp>
      <p:graphicFrame>
        <p:nvGraphicFramePr>
          <p:cNvPr id="4" name="Table 4">
            <a:extLst>
              <a:ext uri="{FF2B5EF4-FFF2-40B4-BE49-F238E27FC236}">
                <a16:creationId xmlns:a16="http://schemas.microsoft.com/office/drawing/2014/main" id="{9243FBE1-3668-4814-8371-CCC7C1CF94D4}"/>
              </a:ext>
            </a:extLst>
          </p:cNvPr>
          <p:cNvGraphicFramePr>
            <a:graphicFrameLocks noGrp="1"/>
          </p:cNvGraphicFramePr>
          <p:nvPr>
            <p:extLst>
              <p:ext uri="{D42A27DB-BD31-4B8C-83A1-F6EECF244321}">
                <p14:modId xmlns:p14="http://schemas.microsoft.com/office/powerpoint/2010/main" val="3361563340"/>
              </p:ext>
            </p:extLst>
          </p:nvPr>
        </p:nvGraphicFramePr>
        <p:xfrm>
          <a:off x="961491" y="1113412"/>
          <a:ext cx="9744250" cy="3474720"/>
        </p:xfrm>
        <a:graphic>
          <a:graphicData uri="http://schemas.openxmlformats.org/drawingml/2006/table">
            <a:tbl>
              <a:tblPr firstRow="1" bandRow="1">
                <a:tableStyleId>{5C22544A-7EE6-4342-B048-85BDC9FD1C3A}</a:tableStyleId>
              </a:tblPr>
              <a:tblGrid>
                <a:gridCol w="7677541">
                  <a:extLst>
                    <a:ext uri="{9D8B030D-6E8A-4147-A177-3AD203B41FA5}">
                      <a16:colId xmlns:a16="http://schemas.microsoft.com/office/drawing/2014/main" val="3188976226"/>
                    </a:ext>
                  </a:extLst>
                </a:gridCol>
                <a:gridCol w="2066709">
                  <a:extLst>
                    <a:ext uri="{9D8B030D-6E8A-4147-A177-3AD203B41FA5}">
                      <a16:colId xmlns:a16="http://schemas.microsoft.com/office/drawing/2014/main" val="420294614"/>
                    </a:ext>
                  </a:extLst>
                </a:gridCol>
              </a:tblGrid>
              <a:tr h="167269">
                <a:tc>
                  <a:txBody>
                    <a:bodyPr/>
                    <a:lstStyle/>
                    <a:p>
                      <a:pPr algn="ctr"/>
                      <a:r>
                        <a:rPr lang="en-US" sz="2400" dirty="0"/>
                        <a:t>Performance Measure</a:t>
                      </a:r>
                    </a:p>
                  </a:txBody>
                  <a:tcPr/>
                </a:tc>
                <a:tc>
                  <a:txBody>
                    <a:bodyPr/>
                    <a:lstStyle/>
                    <a:p>
                      <a:pPr algn="ctr"/>
                      <a:r>
                        <a:rPr lang="en-US" sz="2400" dirty="0"/>
                        <a:t>Target</a:t>
                      </a:r>
                    </a:p>
                  </a:txBody>
                  <a:tcPr/>
                </a:tc>
                <a:extLst>
                  <a:ext uri="{0D108BD9-81ED-4DB2-BD59-A6C34878D82A}">
                    <a16:rowId xmlns:a16="http://schemas.microsoft.com/office/drawing/2014/main" val="4266438083"/>
                  </a:ext>
                </a:extLst>
              </a:tr>
              <a:tr h="370840">
                <a:tc>
                  <a:txBody>
                    <a:bodyPr/>
                    <a:lstStyle/>
                    <a:p>
                      <a:r>
                        <a:rPr lang="en-US" sz="2400" dirty="0"/>
                        <a:t>Percent of Alternative Fuel Corridors miles that are within 50 miles of a charging station  </a:t>
                      </a:r>
                    </a:p>
                  </a:txBody>
                  <a:tcPr/>
                </a:tc>
                <a:tc>
                  <a:txBody>
                    <a:bodyPr/>
                    <a:lstStyle/>
                    <a:p>
                      <a:pPr algn="ctr"/>
                      <a:r>
                        <a:rPr lang="en-US" sz="2400" dirty="0"/>
                        <a:t>100%</a:t>
                      </a:r>
                    </a:p>
                  </a:txBody>
                  <a:tcPr/>
                </a:tc>
                <a:extLst>
                  <a:ext uri="{0D108BD9-81ED-4DB2-BD59-A6C34878D82A}">
                    <a16:rowId xmlns:a16="http://schemas.microsoft.com/office/drawing/2014/main" val="3829059519"/>
                  </a:ext>
                </a:extLst>
              </a:tr>
              <a:tr h="370840">
                <a:tc>
                  <a:txBody>
                    <a:bodyPr/>
                    <a:lstStyle/>
                    <a:p>
                      <a:r>
                        <a:rPr lang="en-US" sz="2400" dirty="0"/>
                        <a:t>Percent of Indiana’s population that is within 35 miles of a charging station</a:t>
                      </a:r>
                    </a:p>
                  </a:txBody>
                  <a:tcPr/>
                </a:tc>
                <a:tc>
                  <a:txBody>
                    <a:bodyPr/>
                    <a:lstStyle/>
                    <a:p>
                      <a:pPr algn="ctr"/>
                      <a:r>
                        <a:rPr lang="en-US" sz="2400" dirty="0"/>
                        <a:t>100%</a:t>
                      </a:r>
                    </a:p>
                  </a:txBody>
                  <a:tcPr/>
                </a:tc>
                <a:extLst>
                  <a:ext uri="{0D108BD9-81ED-4DB2-BD59-A6C34878D82A}">
                    <a16:rowId xmlns:a16="http://schemas.microsoft.com/office/drawing/2014/main" val="940180336"/>
                  </a:ext>
                </a:extLst>
              </a:tr>
              <a:tr h="370840">
                <a:tc>
                  <a:txBody>
                    <a:bodyPr/>
                    <a:lstStyle/>
                    <a:p>
                      <a:r>
                        <a:rPr lang="en-US" sz="2400" dirty="0"/>
                        <a:t>Number of sites implemented  </a:t>
                      </a:r>
                    </a:p>
                  </a:txBody>
                  <a:tcPr/>
                </a:tc>
                <a:tc>
                  <a:txBody>
                    <a:bodyPr/>
                    <a:lstStyle/>
                    <a:p>
                      <a:pPr algn="ctr"/>
                      <a:r>
                        <a:rPr lang="en-US" sz="2400" dirty="0"/>
                        <a:t>TBD</a:t>
                      </a:r>
                    </a:p>
                  </a:txBody>
                  <a:tcPr/>
                </a:tc>
                <a:extLst>
                  <a:ext uri="{0D108BD9-81ED-4DB2-BD59-A6C34878D82A}">
                    <a16:rowId xmlns:a16="http://schemas.microsoft.com/office/drawing/2014/main" val="1788201401"/>
                  </a:ext>
                </a:extLst>
              </a:tr>
              <a:tr h="370840">
                <a:tc>
                  <a:txBody>
                    <a:bodyPr/>
                    <a:lstStyle/>
                    <a:p>
                      <a:r>
                        <a:rPr lang="en-US" sz="2400" dirty="0"/>
                        <a:t>Number of ports implemented</a:t>
                      </a:r>
                    </a:p>
                  </a:txBody>
                  <a:tcPr/>
                </a:tc>
                <a:tc>
                  <a:txBody>
                    <a:bodyPr/>
                    <a:lstStyle/>
                    <a:p>
                      <a:pPr algn="ctr"/>
                      <a:r>
                        <a:rPr lang="en-US" sz="2400" dirty="0"/>
                        <a:t>TBD</a:t>
                      </a:r>
                    </a:p>
                  </a:txBody>
                  <a:tcPr/>
                </a:tc>
                <a:extLst>
                  <a:ext uri="{0D108BD9-81ED-4DB2-BD59-A6C34878D82A}">
                    <a16:rowId xmlns:a16="http://schemas.microsoft.com/office/drawing/2014/main" val="2417872893"/>
                  </a:ext>
                </a:extLst>
              </a:tr>
              <a:tr h="0">
                <a:tc>
                  <a:txBody>
                    <a:bodyPr/>
                    <a:lstStyle/>
                    <a:p>
                      <a:r>
                        <a:rPr lang="en-US" sz="2400" dirty="0"/>
                        <a:t>Percent of time at least one port is available at all sites  </a:t>
                      </a:r>
                    </a:p>
                  </a:txBody>
                  <a:tcPr/>
                </a:tc>
                <a:tc>
                  <a:txBody>
                    <a:bodyPr/>
                    <a:lstStyle/>
                    <a:p>
                      <a:pPr algn="ctr"/>
                      <a:r>
                        <a:rPr lang="en-US" sz="2400" dirty="0"/>
                        <a:t>TBD</a:t>
                      </a:r>
                    </a:p>
                  </a:txBody>
                  <a:tcPr/>
                </a:tc>
                <a:extLst>
                  <a:ext uri="{0D108BD9-81ED-4DB2-BD59-A6C34878D82A}">
                    <a16:rowId xmlns:a16="http://schemas.microsoft.com/office/drawing/2014/main" val="1477733481"/>
                  </a:ext>
                </a:extLst>
              </a:tr>
            </a:tbl>
          </a:graphicData>
        </a:graphic>
      </p:graphicFrame>
      <p:sp>
        <p:nvSpPr>
          <p:cNvPr id="9" name="Text Placeholder 2">
            <a:extLst>
              <a:ext uri="{FF2B5EF4-FFF2-40B4-BE49-F238E27FC236}">
                <a16:creationId xmlns:a16="http://schemas.microsoft.com/office/drawing/2014/main" id="{717662F3-45B6-41B4-BACE-7A39074633D8}"/>
              </a:ext>
            </a:extLst>
          </p:cNvPr>
          <p:cNvSpPr txBox="1">
            <a:spLocks/>
          </p:cNvSpPr>
          <p:nvPr/>
        </p:nvSpPr>
        <p:spPr>
          <a:xfrm>
            <a:off x="617621" y="4903478"/>
            <a:ext cx="10612888" cy="1268722"/>
          </a:xfrm>
          <a:prstGeom prst="rect">
            <a:avLst/>
          </a:prstGeom>
        </p:spPr>
        <p:txBody>
          <a:bodyPr>
            <a:normAutofit/>
          </a:bodyPr>
          <a:lstStyle>
            <a:lvl1pPr marL="228600" indent="-228600" algn="l" defTabSz="914400" rtl="0" eaLnBrk="1" latinLnBrk="0" hangingPunct="1">
              <a:lnSpc>
                <a:spcPct val="90000"/>
              </a:lnSpc>
              <a:spcBef>
                <a:spcPts val="1000"/>
              </a:spcBef>
              <a:buClr>
                <a:srgbClr val="90C84E"/>
              </a:buClr>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rgbClr val="90C84E"/>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rgbClr val="90C84E"/>
              </a:buClr>
              <a:buFont typeface="Wingdings" panose="05000000000000000000" pitchFamily="2" charset="2"/>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US" sz="2800" dirty="0"/>
              <a:t>Data Collection and Analysis</a:t>
            </a:r>
          </a:p>
          <a:p>
            <a:pPr>
              <a:buFont typeface="Wingdings" panose="05000000000000000000" pitchFamily="2" charset="2"/>
              <a:buChar char="ü"/>
            </a:pPr>
            <a:r>
              <a:rPr lang="en-US" sz="2800" dirty="0"/>
              <a:t>Program Evaluation</a:t>
            </a:r>
            <a:endParaRPr lang="en-US" sz="2400" dirty="0"/>
          </a:p>
          <a:p>
            <a:pPr lvl="1"/>
            <a:endParaRPr lang="en-US" sz="2800" dirty="0"/>
          </a:p>
          <a:p>
            <a:endParaRPr lang="en-US" sz="2400" dirty="0"/>
          </a:p>
        </p:txBody>
      </p:sp>
    </p:spTree>
    <p:extLst>
      <p:ext uri="{BB962C8B-B14F-4D97-AF65-F5344CB8AC3E}">
        <p14:creationId xmlns:p14="http://schemas.microsoft.com/office/powerpoint/2010/main" val="1166765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59801-4EC2-42D9-B896-96D4DA1F1EBF}"/>
              </a:ext>
            </a:extLst>
          </p:cNvPr>
          <p:cNvSpPr>
            <a:spLocks noGrp="1"/>
          </p:cNvSpPr>
          <p:nvPr>
            <p:ph type="title"/>
          </p:nvPr>
        </p:nvSpPr>
        <p:spPr>
          <a:xfrm>
            <a:off x="400595" y="-222067"/>
            <a:ext cx="11887200" cy="838200"/>
          </a:xfrm>
        </p:spPr>
        <p:txBody>
          <a:bodyPr/>
          <a:lstStyle/>
          <a:p>
            <a:r>
              <a:rPr lang="en-US" dirty="0"/>
              <a:t>Public Engagement</a:t>
            </a:r>
          </a:p>
        </p:txBody>
      </p:sp>
      <p:sp>
        <p:nvSpPr>
          <p:cNvPr id="3" name="Content Placeholder 2">
            <a:extLst>
              <a:ext uri="{FF2B5EF4-FFF2-40B4-BE49-F238E27FC236}">
                <a16:creationId xmlns:a16="http://schemas.microsoft.com/office/drawing/2014/main" id="{D760F509-F1AB-4E8D-8457-EC3A23D7EF72}"/>
              </a:ext>
            </a:extLst>
          </p:cNvPr>
          <p:cNvSpPr>
            <a:spLocks noGrp="1"/>
          </p:cNvSpPr>
          <p:nvPr>
            <p:ph idx="1"/>
          </p:nvPr>
        </p:nvSpPr>
        <p:spPr>
          <a:xfrm>
            <a:off x="387531" y="893619"/>
            <a:ext cx="11203834" cy="5257800"/>
          </a:xfrm>
        </p:spPr>
        <p:txBody>
          <a:bodyPr>
            <a:normAutofit fontScale="92500" lnSpcReduction="20000"/>
          </a:bodyPr>
          <a:lstStyle/>
          <a:p>
            <a:pPr marL="0" indent="0">
              <a:buNone/>
            </a:pPr>
            <a:r>
              <a:rPr lang="en-US" sz="2800" b="1" dirty="0"/>
              <a:t>KEY ACTIVITIES AND SCHEDULE</a:t>
            </a:r>
          </a:p>
          <a:p>
            <a:r>
              <a:rPr lang="en-US" sz="2600" dirty="0"/>
              <a:t>Request for Information (closed April 29)</a:t>
            </a:r>
          </a:p>
          <a:p>
            <a:r>
              <a:rPr lang="en-US" sz="2600" dirty="0"/>
              <a:t>AFC nominations (submitted May 2)</a:t>
            </a:r>
          </a:p>
          <a:p>
            <a:r>
              <a:rPr lang="en-US" sz="2600" dirty="0"/>
              <a:t>Virtual open house (May 11)</a:t>
            </a:r>
          </a:p>
          <a:p>
            <a:pPr lvl="1"/>
            <a:r>
              <a:rPr lang="en-US" sz="2200" dirty="0"/>
              <a:t>Slides: </a:t>
            </a:r>
            <a:r>
              <a:rPr lang="en-US" sz="2200" dirty="0">
                <a:hlinkClick r:id="rId3"/>
              </a:rPr>
              <a:t>https://www.in.gov/indot/files/INDOT-NEVI-Virtual-Open-House_Final_V2.pdf</a:t>
            </a:r>
            <a:r>
              <a:rPr lang="en-US" sz="2200" dirty="0"/>
              <a:t> </a:t>
            </a:r>
          </a:p>
          <a:p>
            <a:r>
              <a:rPr lang="en-US" sz="2600" dirty="0"/>
              <a:t>Public Survey (closed May 27):</a:t>
            </a:r>
          </a:p>
          <a:p>
            <a:pPr lvl="1"/>
            <a:r>
              <a:rPr lang="en-US" sz="2200" dirty="0"/>
              <a:t>Over 2,000 responses received</a:t>
            </a:r>
          </a:p>
          <a:p>
            <a:r>
              <a:rPr lang="en-US" sz="2600" dirty="0"/>
              <a:t>Utility questionnaire (INDOT and OED) (closed June 8)</a:t>
            </a:r>
          </a:p>
          <a:p>
            <a:r>
              <a:rPr lang="en-US" sz="2600" dirty="0"/>
              <a:t>In person meetings:</a:t>
            </a:r>
          </a:p>
          <a:p>
            <a:pPr lvl="1"/>
            <a:r>
              <a:rPr lang="en-US" sz="2200" dirty="0"/>
              <a:t>June 2: Northern Indiana</a:t>
            </a:r>
          </a:p>
          <a:p>
            <a:pPr lvl="1"/>
            <a:r>
              <a:rPr lang="en-US" sz="2200" dirty="0"/>
              <a:t>June 9: Central Indiana</a:t>
            </a:r>
          </a:p>
          <a:p>
            <a:pPr lvl="1"/>
            <a:r>
              <a:rPr lang="en-US" sz="2200" dirty="0"/>
              <a:t>June 14: Southern Indiana</a:t>
            </a:r>
          </a:p>
          <a:p>
            <a:r>
              <a:rPr lang="en-US" sz="2600" dirty="0"/>
              <a:t>One on one meetings (March 2022 to present)</a:t>
            </a:r>
          </a:p>
          <a:p>
            <a:r>
              <a:rPr lang="en-US" sz="2600" dirty="0"/>
              <a:t>Virtual public walkthrough (July 13)</a:t>
            </a:r>
          </a:p>
          <a:p>
            <a:endParaRPr lang="en-US" sz="2800" dirty="0"/>
          </a:p>
          <a:p>
            <a:endParaRPr lang="en-US" sz="2800" dirty="0"/>
          </a:p>
          <a:p>
            <a:pPr lvl="1"/>
            <a:endParaRPr lang="en-US" sz="2400" dirty="0"/>
          </a:p>
          <a:p>
            <a:pPr lvl="1"/>
            <a:endParaRPr lang="en-US" sz="2400" dirty="0"/>
          </a:p>
        </p:txBody>
      </p:sp>
    </p:spTree>
    <p:extLst>
      <p:ext uri="{BB962C8B-B14F-4D97-AF65-F5344CB8AC3E}">
        <p14:creationId xmlns:p14="http://schemas.microsoft.com/office/powerpoint/2010/main" val="1876906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FD1EA-B870-4A93-AF81-E17B09F42FE7}"/>
              </a:ext>
            </a:extLst>
          </p:cNvPr>
          <p:cNvSpPr>
            <a:spLocks noGrp="1"/>
          </p:cNvSpPr>
          <p:nvPr>
            <p:ph type="title"/>
          </p:nvPr>
        </p:nvSpPr>
        <p:spPr>
          <a:xfrm>
            <a:off x="513724" y="86866"/>
            <a:ext cx="7532995" cy="711200"/>
          </a:xfrm>
        </p:spPr>
        <p:txBody>
          <a:bodyPr>
            <a:normAutofit/>
          </a:bodyPr>
          <a:lstStyle/>
          <a:p>
            <a:r>
              <a:rPr lang="en-US" dirty="0"/>
              <a:t>Preliminary Charging Infrastructure</a:t>
            </a:r>
          </a:p>
        </p:txBody>
      </p:sp>
      <p:pic>
        <p:nvPicPr>
          <p:cNvPr id="4" name="Picture 3">
            <a:extLst>
              <a:ext uri="{FF2B5EF4-FFF2-40B4-BE49-F238E27FC236}">
                <a16:creationId xmlns:a16="http://schemas.microsoft.com/office/drawing/2014/main" id="{671FA2B0-E910-4C50-A4B9-50B93C715A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3724" y="1204328"/>
            <a:ext cx="10936224" cy="4928616"/>
          </a:xfrm>
          <a:prstGeom prst="rect">
            <a:avLst/>
          </a:prstGeom>
        </p:spPr>
      </p:pic>
      <p:sp>
        <p:nvSpPr>
          <p:cNvPr id="5" name="Text Placeholder 2">
            <a:extLst>
              <a:ext uri="{FF2B5EF4-FFF2-40B4-BE49-F238E27FC236}">
                <a16:creationId xmlns:a16="http://schemas.microsoft.com/office/drawing/2014/main" id="{69EA2554-5771-4EF1-866A-A99D66FFB877}"/>
              </a:ext>
            </a:extLst>
          </p:cNvPr>
          <p:cNvSpPr txBox="1">
            <a:spLocks/>
          </p:cNvSpPr>
          <p:nvPr/>
        </p:nvSpPr>
        <p:spPr>
          <a:xfrm>
            <a:off x="4277031" y="1204328"/>
            <a:ext cx="7171839" cy="492861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90C84E"/>
              </a:buClr>
              <a:buFont typeface="Wingdings" panose="05000000000000000000" pitchFamily="2" charset="2"/>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90C84E"/>
              </a:buClr>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90C84E"/>
              </a:buClr>
              <a:buFont typeface="Wingdings" panose="05000000000000000000" pitchFamily="2" charset="2"/>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Preliminary charging locations are shown in blue with light green service areas</a:t>
            </a:r>
            <a:br>
              <a:rPr lang="en-US" dirty="0"/>
            </a:br>
            <a:endParaRPr lang="en-US" dirty="0"/>
          </a:p>
          <a:p>
            <a:r>
              <a:rPr lang="en-US" dirty="0"/>
              <a:t>Service area shapes represent a 25-mile range</a:t>
            </a:r>
            <a:br>
              <a:rPr lang="en-US" dirty="0"/>
            </a:br>
            <a:endParaRPr lang="en-US" dirty="0"/>
          </a:p>
          <a:p>
            <a:r>
              <a:rPr lang="en-US" dirty="0"/>
              <a:t>Overlapping service areas along the EV corridors demonstrate the AFC meets the NEVI criteria</a:t>
            </a:r>
            <a:br>
              <a:rPr lang="en-US" dirty="0"/>
            </a:br>
            <a:endParaRPr lang="en-US" dirty="0"/>
          </a:p>
          <a:p>
            <a:r>
              <a:rPr lang="en-US" dirty="0"/>
              <a:t>44 Preliminary EV charging locations</a:t>
            </a:r>
            <a:br>
              <a:rPr lang="en-US" dirty="0"/>
            </a:br>
            <a:endParaRPr lang="en-US" dirty="0"/>
          </a:p>
          <a:p>
            <a:r>
              <a:rPr lang="en-US" dirty="0"/>
              <a:t>With all preliminary charging  locations shown, nearly the entire state of Indiana will be within 50-miles of a DCFC charging location</a:t>
            </a:r>
            <a:br>
              <a:rPr lang="en-US" dirty="0"/>
            </a:br>
            <a:endParaRPr lang="en-US" dirty="0"/>
          </a:p>
          <a:p>
            <a:r>
              <a:rPr lang="en-US" dirty="0"/>
              <a:t>98% of Indiana residents will be within 35-miles of a DCFC location</a:t>
            </a:r>
          </a:p>
          <a:p>
            <a:endParaRPr lang="en-US" dirty="0"/>
          </a:p>
          <a:p>
            <a:endParaRPr lang="en-US" dirty="0"/>
          </a:p>
          <a:p>
            <a:endParaRPr lang="en-US" dirty="0"/>
          </a:p>
        </p:txBody>
      </p:sp>
    </p:spTree>
    <p:extLst>
      <p:ext uri="{BB962C8B-B14F-4D97-AF65-F5344CB8AC3E}">
        <p14:creationId xmlns:p14="http://schemas.microsoft.com/office/powerpoint/2010/main" val="3019311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FD1EA-B870-4A93-AF81-E17B09F42FE7}"/>
              </a:ext>
            </a:extLst>
          </p:cNvPr>
          <p:cNvSpPr>
            <a:spLocks noGrp="1"/>
          </p:cNvSpPr>
          <p:nvPr>
            <p:ph type="title"/>
          </p:nvPr>
        </p:nvSpPr>
        <p:spPr>
          <a:xfrm>
            <a:off x="513724" y="86866"/>
            <a:ext cx="7069699" cy="711200"/>
          </a:xfrm>
        </p:spPr>
        <p:txBody>
          <a:bodyPr>
            <a:normAutofit/>
          </a:bodyPr>
          <a:lstStyle/>
          <a:p>
            <a:r>
              <a:rPr lang="en-US" dirty="0"/>
              <a:t>Preliminary Charging Infrastructure</a:t>
            </a:r>
          </a:p>
        </p:txBody>
      </p:sp>
      <p:pic>
        <p:nvPicPr>
          <p:cNvPr id="4" name="Picture 3">
            <a:extLst>
              <a:ext uri="{FF2B5EF4-FFF2-40B4-BE49-F238E27FC236}">
                <a16:creationId xmlns:a16="http://schemas.microsoft.com/office/drawing/2014/main" id="{53A2E9AA-3909-4543-ACC9-B78495F4ED8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2646" y="1204328"/>
            <a:ext cx="10936224" cy="4928616"/>
          </a:xfrm>
          <a:prstGeom prst="rect">
            <a:avLst/>
          </a:prstGeom>
        </p:spPr>
      </p:pic>
      <p:sp>
        <p:nvSpPr>
          <p:cNvPr id="5" name="Text Placeholder 2">
            <a:extLst>
              <a:ext uri="{FF2B5EF4-FFF2-40B4-BE49-F238E27FC236}">
                <a16:creationId xmlns:a16="http://schemas.microsoft.com/office/drawing/2014/main" id="{CE9F3970-6AFD-43C0-A4D5-86836F2DD5F8}"/>
              </a:ext>
            </a:extLst>
          </p:cNvPr>
          <p:cNvSpPr txBox="1">
            <a:spLocks/>
          </p:cNvSpPr>
          <p:nvPr/>
        </p:nvSpPr>
        <p:spPr>
          <a:xfrm>
            <a:off x="4277031" y="1204328"/>
            <a:ext cx="7171839" cy="49286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90C84E"/>
              </a:buClr>
              <a:buFont typeface="Wingdings" panose="05000000000000000000" pitchFamily="2" charset="2"/>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90C84E"/>
              </a:buClr>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90C84E"/>
              </a:buClr>
              <a:buFont typeface="Wingdings" panose="05000000000000000000" pitchFamily="2" charset="2"/>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With all preliminary charging  locations shown, nearly the entire state of Indiana will be within 50-miles of a DCFC charging location</a:t>
            </a:r>
          </a:p>
          <a:p>
            <a:endParaRPr lang="en-US" dirty="0"/>
          </a:p>
          <a:p>
            <a:r>
              <a:rPr lang="en-US" dirty="0"/>
              <a:t>98% of Indiana residents will be within 35-miles of a DCFC location</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07065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213459-23DB-4F4B-81DE-2943A544763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62062" y="916759"/>
            <a:ext cx="3975923" cy="5111901"/>
          </a:xfrm>
          <a:prstGeom prst="rect">
            <a:avLst/>
          </a:prstGeom>
        </p:spPr>
      </p:pic>
      <p:pic>
        <p:nvPicPr>
          <p:cNvPr id="5" name="Picture 4">
            <a:extLst>
              <a:ext uri="{FF2B5EF4-FFF2-40B4-BE49-F238E27FC236}">
                <a16:creationId xmlns:a16="http://schemas.microsoft.com/office/drawing/2014/main" id="{6DFB1414-B07C-4F3F-9A59-D775E5B6CAE7}"/>
              </a:ext>
            </a:extLst>
          </p:cNvPr>
          <p:cNvPicPr/>
          <p:nvPr/>
        </p:nvPicPr>
        <p:blipFill rotWithShape="1">
          <a:blip r:embed="rId4">
            <a:extLst>
              <a:ext uri="{28A0092B-C50C-407E-A947-70E740481C1C}">
                <a14:useLocalDpi xmlns:a14="http://schemas.microsoft.com/office/drawing/2010/main" val="0"/>
              </a:ext>
            </a:extLst>
          </a:blip>
          <a:srcRect l="31663" t="10256" r="32448" b="8791"/>
          <a:stretch/>
        </p:blipFill>
        <p:spPr bwMode="auto">
          <a:xfrm>
            <a:off x="5371512" y="916759"/>
            <a:ext cx="3907107" cy="5186329"/>
          </a:xfrm>
          <a:prstGeom prst="rect">
            <a:avLst/>
          </a:prstGeom>
          <a:extLst>
            <a:ext uri="{53640926-AAD7-44D8-BBD7-CCE9431645EC}">
              <a14:shadowObscured xmlns:a14="http://schemas.microsoft.com/office/drawing/2010/main"/>
            </a:ext>
          </a:extLst>
        </p:spPr>
      </p:pic>
      <p:sp>
        <p:nvSpPr>
          <p:cNvPr id="3" name="Title 2">
            <a:extLst>
              <a:ext uri="{FF2B5EF4-FFF2-40B4-BE49-F238E27FC236}">
                <a16:creationId xmlns:a16="http://schemas.microsoft.com/office/drawing/2014/main" id="{5C0E86FB-55CE-58FD-FE45-160CBE026C76}"/>
              </a:ext>
            </a:extLst>
          </p:cNvPr>
          <p:cNvSpPr>
            <a:spLocks noGrp="1"/>
          </p:cNvSpPr>
          <p:nvPr>
            <p:ph type="title"/>
          </p:nvPr>
        </p:nvSpPr>
        <p:spPr>
          <a:xfrm>
            <a:off x="152400" y="1"/>
            <a:ext cx="11887200" cy="754911"/>
          </a:xfrm>
        </p:spPr>
        <p:txBody>
          <a:bodyPr/>
          <a:lstStyle/>
          <a:p>
            <a:r>
              <a:rPr lang="en-US" dirty="0"/>
              <a:t>State Travel Patterns</a:t>
            </a:r>
          </a:p>
        </p:txBody>
      </p:sp>
    </p:spTree>
    <p:extLst>
      <p:ext uri="{BB962C8B-B14F-4D97-AF65-F5344CB8AC3E}">
        <p14:creationId xmlns:p14="http://schemas.microsoft.com/office/powerpoint/2010/main" val="3405144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FD1EA-B870-4A93-AF81-E17B09F42FE7}"/>
              </a:ext>
            </a:extLst>
          </p:cNvPr>
          <p:cNvSpPr>
            <a:spLocks noGrp="1"/>
          </p:cNvSpPr>
          <p:nvPr>
            <p:ph type="title"/>
          </p:nvPr>
        </p:nvSpPr>
        <p:spPr>
          <a:xfrm>
            <a:off x="513723" y="43324"/>
            <a:ext cx="9878505" cy="711200"/>
          </a:xfrm>
        </p:spPr>
        <p:txBody>
          <a:bodyPr>
            <a:normAutofit/>
          </a:bodyPr>
          <a:lstStyle/>
          <a:p>
            <a:r>
              <a:rPr lang="en-US" dirty="0"/>
              <a:t>Equity (Benefits)</a:t>
            </a:r>
          </a:p>
        </p:txBody>
      </p:sp>
      <p:pic>
        <p:nvPicPr>
          <p:cNvPr id="4" name="Picture 3">
            <a:extLst>
              <a:ext uri="{FF2B5EF4-FFF2-40B4-BE49-F238E27FC236}">
                <a16:creationId xmlns:a16="http://schemas.microsoft.com/office/drawing/2014/main" id="{C03A4664-8FDD-4ADF-8CBD-9521D7BD2750}"/>
              </a:ext>
            </a:extLst>
          </p:cNvPr>
          <p:cNvPicPr>
            <a:picLocks noChangeAspect="1"/>
          </p:cNvPicPr>
          <p:nvPr/>
        </p:nvPicPr>
        <p:blipFill rotWithShape="1">
          <a:blip r:embed="rId3">
            <a:extLst>
              <a:ext uri="{28A0092B-C50C-407E-A947-70E740481C1C}">
                <a14:useLocalDpi xmlns:a14="http://schemas.microsoft.com/office/drawing/2010/main" val="0"/>
              </a:ext>
            </a:extLst>
          </a:blip>
          <a:srcRect r="65395"/>
          <a:stretch/>
        </p:blipFill>
        <p:spPr>
          <a:xfrm>
            <a:off x="274866" y="686284"/>
            <a:ext cx="4324368" cy="5631762"/>
          </a:xfrm>
          <a:prstGeom prst="rect">
            <a:avLst/>
          </a:prstGeom>
        </p:spPr>
      </p:pic>
      <p:sp>
        <p:nvSpPr>
          <p:cNvPr id="5" name="Text Placeholder 2">
            <a:extLst>
              <a:ext uri="{FF2B5EF4-FFF2-40B4-BE49-F238E27FC236}">
                <a16:creationId xmlns:a16="http://schemas.microsoft.com/office/drawing/2014/main" id="{5733C938-E59B-4253-9997-517DF2EAF4F4}"/>
              </a:ext>
            </a:extLst>
          </p:cNvPr>
          <p:cNvSpPr txBox="1">
            <a:spLocks/>
          </p:cNvSpPr>
          <p:nvPr/>
        </p:nvSpPr>
        <p:spPr>
          <a:xfrm>
            <a:off x="4398951" y="1204328"/>
            <a:ext cx="7914969" cy="49286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90C84E"/>
              </a:buClr>
              <a:buFont typeface="Wingdings" panose="05000000000000000000" pitchFamily="2" charset="2"/>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90C84E"/>
              </a:buClr>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90C84E"/>
              </a:buClr>
              <a:buFont typeface="Wingdings" panose="05000000000000000000" pitchFamily="2" charset="2"/>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Percent of AFC miles that are within 50 miles of a charging station (and AFC miles in a DAC community). The goal for proximity is 100%.</a:t>
            </a:r>
          </a:p>
          <a:p>
            <a:r>
              <a:rPr lang="en-US" sz="1800" dirty="0"/>
              <a:t>Percent of Indiana’s population (and DAC community population) that is within 40 miles of a charging station. The goal is 100%.  </a:t>
            </a:r>
          </a:p>
          <a:p>
            <a:r>
              <a:rPr lang="en-US" sz="1800" dirty="0"/>
              <a:t>Metrics for robust and reliable infrastructure (apply to all stations regardless of location).     </a:t>
            </a:r>
          </a:p>
          <a:p>
            <a:r>
              <a:rPr lang="en-US" sz="1800" dirty="0"/>
              <a:t>Number of sites implemented (total and in and near a DAC) </a:t>
            </a:r>
          </a:p>
          <a:p>
            <a:r>
              <a:rPr lang="en-US" sz="1800" dirty="0"/>
              <a:t>Number of ports implemented (total and in and near a DAC)</a:t>
            </a:r>
          </a:p>
          <a:p>
            <a:r>
              <a:rPr lang="en-US" sz="1800" dirty="0"/>
              <a:t>Percent of time at least one port is available at all sites (total and in and near a DAC) </a:t>
            </a:r>
          </a:p>
          <a:p>
            <a:endParaRPr lang="en-US" sz="1800" dirty="0"/>
          </a:p>
          <a:p>
            <a:pPr marL="0" indent="0">
              <a:buNone/>
            </a:pPr>
            <a:r>
              <a:rPr lang="en-US" sz="1800" b="1" u="sng" dirty="0"/>
              <a:t>ASSESSEMENT OF PRELIMINARY LOCATIONS:</a:t>
            </a:r>
          </a:p>
          <a:p>
            <a:pPr lvl="1"/>
            <a:r>
              <a:rPr lang="en-US" sz="1600" dirty="0"/>
              <a:t>100% of the preliminary sites are in or within 15-miles of at least one DAC area</a:t>
            </a:r>
          </a:p>
          <a:p>
            <a:pPr lvl="1"/>
            <a:r>
              <a:rPr lang="en-US" sz="1600" dirty="0"/>
              <a:t>62% the preliminary sites are in or within 5 miles of DAC area</a:t>
            </a:r>
          </a:p>
          <a:p>
            <a:endParaRPr lang="en-US" sz="1800" dirty="0"/>
          </a:p>
          <a:p>
            <a:pPr marL="0" indent="0">
              <a:buNone/>
            </a:pPr>
            <a:endParaRPr lang="en-US" sz="1800" dirty="0"/>
          </a:p>
          <a:p>
            <a:pPr marL="0" indent="0">
              <a:buNone/>
            </a:pPr>
            <a:endParaRPr lang="en-US" sz="1800" dirty="0">
              <a:hlinkClick r:id="rId4"/>
            </a:endParaRPr>
          </a:p>
          <a:p>
            <a:endParaRPr lang="en-US" sz="1800" dirty="0"/>
          </a:p>
        </p:txBody>
      </p:sp>
    </p:spTree>
    <p:extLst>
      <p:ext uri="{BB962C8B-B14F-4D97-AF65-F5344CB8AC3E}">
        <p14:creationId xmlns:p14="http://schemas.microsoft.com/office/powerpoint/2010/main" val="2293094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04EE2A36F2194F9A459A9D1E54A924" ma:contentTypeVersion="0" ma:contentTypeDescription="Create a new document." ma:contentTypeScope="" ma:versionID="1de14a189c1c4527ee258a291444e679">
  <xsd:schema xmlns:xsd="http://www.w3.org/2001/XMLSchema" xmlns:xs="http://www.w3.org/2001/XMLSchema" xmlns:p="http://schemas.microsoft.com/office/2006/metadata/properties" targetNamespace="http://schemas.microsoft.com/office/2006/metadata/properties" ma:root="true" ma:fieldsID="b920175d010786a9da0202e3971a55c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5B888B-863F-4740-A603-A2BEDEB688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7F8A2F3-FF0A-4F66-8A10-8744E045E48B}">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C3DC8F6B-30EC-4720-B8D0-6C9562584D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25335</TotalTime>
  <Words>1767</Words>
  <Application>Microsoft Macintosh PowerPoint</Application>
  <PresentationFormat>Widescreen</PresentationFormat>
  <Paragraphs>202</Paragraphs>
  <Slides>11</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Calibri</vt:lpstr>
      <vt:lpstr>Calibri Light</vt:lpstr>
      <vt:lpstr>Interstate-Black</vt:lpstr>
      <vt:lpstr>Interstate-Regular</vt:lpstr>
      <vt:lpstr>Times New Roman</vt:lpstr>
      <vt:lpstr>Wingdings</vt:lpstr>
      <vt:lpstr>Office Theme</vt:lpstr>
      <vt:lpstr>1_Office Theme</vt:lpstr>
      <vt:lpstr>PowerPoint Presentation</vt:lpstr>
      <vt:lpstr>Introduction</vt:lpstr>
      <vt:lpstr>Plan Overview</vt:lpstr>
      <vt:lpstr>Performance Measures</vt:lpstr>
      <vt:lpstr>Public Engagement</vt:lpstr>
      <vt:lpstr>Preliminary Charging Infrastructure</vt:lpstr>
      <vt:lpstr>Preliminary Charging Infrastructure</vt:lpstr>
      <vt:lpstr>State Travel Patterns</vt:lpstr>
      <vt:lpstr>Equity (Benefits)</vt:lpstr>
      <vt:lpstr>Contracting Overview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Watson - MIL</dc:creator>
  <cp:lastModifiedBy>Manning, Scott</cp:lastModifiedBy>
  <cp:revision>418</cp:revision>
  <cp:lastPrinted>2022-06-01T14:11:32Z</cp:lastPrinted>
  <dcterms:created xsi:type="dcterms:W3CDTF">2017-09-12T14:46:50Z</dcterms:created>
  <dcterms:modified xsi:type="dcterms:W3CDTF">2022-10-17T20:30:45Z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y fmtid="{D5CDD505-2E9C-101B-9397-08002B2CF9AE}" pid="3" name="Tfs.LastKnownPath">
    <vt:lpwstr>\\chiw00\public\KaneCounty\Kane County Presentation_First Rehearsal_WMCedits.pptx</vt:lpwstr>
  </property>
  <property fmtid="{D5CDD505-2E9C-101B-9397-08002B2CF9AE}" pid="4" name="ContentTypeId">
    <vt:lpwstr>0x010100BB04EE2A36F2194F9A459A9D1E54A924</vt:lpwstr>
  </property>
</Properties>
</file>